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x-fontdata" PartName="/ppt/fonts/font9.fntdata"/>
  <Override ContentType="application/x-fontdata" PartName="/ppt/fonts/font10.fntdata"/>
  <Override ContentType="application/vnd.openxmlformats-officedocument.presentationml.tags+xml" PartName="/ppt/tags/tag7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/ppt/media/image26.png" Type="http://schemas.openxmlformats.org/officeDocument/2006/relationships/image"/><Relationship Id="rId27" Target="/ppt/media/image27.png" Type="http://schemas.openxmlformats.org/officeDocument/2006/relationships/image"/><Relationship Id="rId28" Target="/ppt/media/image28.png" Type="http://schemas.openxmlformats.org/officeDocument/2006/relationships/image"/><Relationship Id="rId29" Target="/ppt/media/image29.png" Type="http://schemas.openxmlformats.org/officeDocument/2006/relationships/image"/><Relationship Id="rId30" Target="/ppt/media/image30.png" Type="http://schemas.openxmlformats.org/officeDocument/2006/relationships/image"/><Relationship Id="rId31" Target="/ppt/media/image31.png" Type="http://schemas.openxmlformats.org/officeDocument/2006/relationships/image"/><Relationship Id="rId32" Target="/ppt/media/image32.png" Type="http://schemas.openxmlformats.org/officeDocument/2006/relationships/image"/><Relationship Id="rId33" Target="/ppt/media/image33.png" Type="http://schemas.openxmlformats.org/officeDocument/2006/relationships/image"/><Relationship Id="rId34" Target="/ppt/media/image34.png" Type="http://schemas.openxmlformats.org/officeDocument/2006/relationships/image"/><Relationship Id="rId35" Target="/ppt/media/image35.png" Type="http://schemas.openxmlformats.org/officeDocument/2006/relationships/image"/><Relationship Id="rId36" Target="/ppt/media/image36.png" Type="http://schemas.openxmlformats.org/officeDocument/2006/relationships/image"/><Relationship Id="rId37" Target="/ppt/media/image37.png" Type="http://schemas.openxmlformats.org/officeDocument/2006/relationships/image"/><Relationship Id="rId38" Target="/ppt/media/image38.png" Type="http://schemas.openxmlformats.org/officeDocument/2006/relationships/image"/><Relationship Id="rId39" Target="/ppt/media/image39.png" Type="http://schemas.openxmlformats.org/officeDocument/2006/relationships/image"/><Relationship Id="rId40" Target="/ppt/media/image40.png" Type="http://schemas.openxmlformats.org/officeDocument/2006/relationships/image"/><Relationship Id="rId41" Target="/ppt/media/image41.png" Type="http://schemas.openxmlformats.org/officeDocument/2006/relationships/image"/><Relationship Id="rId42" Target="/ppt/media/image42.png" Type="http://schemas.openxmlformats.org/officeDocument/2006/relationships/image"/><Relationship Id="rId43" Target="/ppt/media/image43.png" Type="http://schemas.openxmlformats.org/officeDocument/2006/relationships/image"/><Relationship Id="rId44" Target="/ppt/media/image44.png" Type="http://schemas.openxmlformats.org/officeDocument/2006/relationships/image"/><Relationship Id="rId45" Target="/ppt/media/image45.png" Type="http://schemas.openxmlformats.org/officeDocument/2006/relationships/image"/><Relationship Id="rId46" Target="/ppt/media/image46.png" Type="http://schemas.openxmlformats.org/officeDocument/2006/relationships/image"/><Relationship Id="rId47" Target="/ppt/media/image47.png" Type="http://schemas.openxmlformats.org/officeDocument/2006/relationships/image"/><Relationship Id="rId48" Target="/ppt/media/image48.png" Type="http://schemas.openxmlformats.org/officeDocument/2006/relationships/image"/><Relationship Id="rId49" Target="/ppt/media/image49.png" Type="http://schemas.openxmlformats.org/officeDocument/2006/relationships/image"/><Relationship Id="rId50" Target="/ppt/media/image50.png" Type="http://schemas.openxmlformats.org/officeDocument/2006/relationships/image"/><Relationship Id="rId51" Target="/ppt/media/image51.png" Type="http://schemas.openxmlformats.org/officeDocument/2006/relationships/image"/><Relationship Id="rId52" Target="/ppt/media/image52.png" Type="http://schemas.openxmlformats.org/officeDocument/2006/relationships/image"/><Relationship Id="rId53" Target="/ppt/media/image53.png" Type="http://schemas.openxmlformats.org/officeDocument/2006/relationships/image"/><Relationship Id="rId54" Target="/ppt/media/image54.png" Type="http://schemas.openxmlformats.org/officeDocument/2006/relationships/image"/><Relationship Id="rId55" Target="/ppt/media/image55.png" Type="http://schemas.openxmlformats.org/officeDocument/2006/relationships/image"/><Relationship Id="rId56" Target="/ppt/media/image56.png" Type="http://schemas.openxmlformats.org/officeDocument/2006/relationships/image"/><Relationship Id="rId57" Target="/ppt/media/image57.png" Type="http://schemas.openxmlformats.org/officeDocument/2006/relationships/image"/><Relationship Id="rId58" Target="/ppt/media/image58.png" Type="http://schemas.openxmlformats.org/officeDocument/2006/relationships/image"/><Relationship Id="rId59" Target="/ppt/media/image59.png" Type="http://schemas.openxmlformats.org/officeDocument/2006/relationships/image"/><Relationship Id="rId60" Target="/ppt/media/image60.png" Type="http://schemas.openxmlformats.org/officeDocument/2006/relationships/image"/><Relationship Id="rId61" Target="/ppt/media/image61.png" Type="http://schemas.openxmlformats.org/officeDocument/2006/relationships/image"/><Relationship Id="rId62" Target="/ppt/media/image62.png" Type="http://schemas.openxmlformats.org/officeDocument/2006/relationships/image"/><Relationship Id="rId63" Target="/ppt/media/image63.png" Type="http://schemas.openxmlformats.org/officeDocument/2006/relationships/image"/><Relationship Id="rId64" Target="/ppt/media/image64.png" Type="http://schemas.openxmlformats.org/officeDocument/2006/relationships/image"/><Relationship Id="rId65" Target="/ppt/media/image65.png" Type="http://schemas.openxmlformats.org/officeDocument/2006/relationships/image"/><Relationship Id="rId66" Target="/ppt/media/image66.png" Type="http://schemas.openxmlformats.org/officeDocument/2006/relationships/image"/><Relationship Id="rId67" Target="/ppt/media/image67.png" Type="http://schemas.openxmlformats.org/officeDocument/2006/relationships/image"/><Relationship Id="rId68" Target="/ppt/media/image68.png" Type="http://schemas.openxmlformats.org/officeDocument/2006/relationships/image"/><Relationship Id="rId69" Target="/ppt/media/image69.png" Type="http://schemas.openxmlformats.org/officeDocument/2006/relationships/image"/><Relationship Id="rId70" Target="/ppt/media/image70.png" Type="http://schemas.openxmlformats.org/officeDocument/2006/relationships/image"/><Relationship Id="rId71" Target="/ppt/media/image71.png" Type="http://schemas.openxmlformats.org/officeDocument/2006/relationships/image"/><Relationship Id="rId72" Target="/ppt/media/image72.png" Type="http://schemas.openxmlformats.org/officeDocument/2006/relationships/image"/><Relationship Id="rId73" Target="/ppt/media/image73.png" Type="http://schemas.openxmlformats.org/officeDocument/2006/relationships/image"/><Relationship Id="rId74" Target="ppt/media/img_cc_black.png" Type="http://schemas.openxmlformats.org/officeDocument/2006/relationships/image"/><Relationship Id="rId75" Target="ppt/presentation.xml" Type="http://schemas.openxmlformats.org/officeDocument/2006/relationships/officeDocument"/><Relationship Id="rId76" Target="docProps/core.xml" Type="http://schemas.openxmlformats.org/package/2006/relationships/metadata/core-properties"/><Relationship Id="rId77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5143500" type="screen16x9"/>
  <p:notesSz cx="9144000" cy="5143500"/>
  <p:embeddedFontLst>
    <p:embeddedFont>
      <p:font typeface="Zoho Puvi-light"/>
      <p:regular r:id="rId53"/>
    </p:embeddedFont>
    <p:embeddedFont>
      <p:font typeface="Zoho Puvi"/>
      <p:regular r:id="rId54"/>
    </p:embeddedFont>
    <p:embeddedFont>
      <p:font typeface="Open Sans-light"/>
      <p:regular r:id="rId58"/>
    </p:embeddedFont>
    <p:embeddedFont>
      <p:font typeface="Roboto"/>
      <p:regular r:id="rId57"/>
    </p:embeddedFont>
    <p:embeddedFont>
      <p:font typeface="Zoho Puvi-demi_bold"/>
      <p:regular r:id="rId56"/>
    </p:embeddedFont>
    <p:embeddedFont>
      <p:font typeface="Zoho Puvi-medium"/>
      <p:regular r:id="rId55"/>
    </p:embeddedFont>
    <p:embeddedFont>
      <p:font typeface="Open Sans-medium"/>
      <p:regular r:id="rId60"/>
    </p:embeddedFont>
    <p:embeddedFont>
      <p:font typeface="Open Sans-demi_bold"/>
      <p:regular r:id="rId61"/>
    </p:embeddedFont>
    <p:embeddedFont>
      <p:font typeface="Open Sans"/>
      <p:regular r:id="rId59"/>
      <p:bold r:id="rId62"/>
    </p:embeddedFont>
  </p:embeddedFontLst>
  <p:custDataLst>
    <p:tags r:id="rId63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0" Target="slides/slide36.xml" Type="http://schemas.openxmlformats.org/officeDocument/2006/relationships/slide"/><Relationship Id="rId41" Target="slides/slide37.xml" Type="http://schemas.openxmlformats.org/officeDocument/2006/relationships/slide"/><Relationship Id="rId42" Target="slides/slide38.xml" Type="http://schemas.openxmlformats.org/officeDocument/2006/relationships/slide"/><Relationship Id="rId43" Target="slides/slide39.xml" Type="http://schemas.openxmlformats.org/officeDocument/2006/relationships/slide"/><Relationship Id="rId44" Target="slides/slide40.xml" Type="http://schemas.openxmlformats.org/officeDocument/2006/relationships/slide"/><Relationship Id="rId45" Target="slides/slide41.xml" Type="http://schemas.openxmlformats.org/officeDocument/2006/relationships/slide"/><Relationship Id="rId46" Target="slides/slide42.xml" Type="http://schemas.openxmlformats.org/officeDocument/2006/relationships/slide"/><Relationship Id="rId47" Target="slides/slide43.xml" Type="http://schemas.openxmlformats.org/officeDocument/2006/relationships/slide"/><Relationship Id="rId48" Target="slides/slide44.xml" Type="http://schemas.openxmlformats.org/officeDocument/2006/relationships/slide"/><Relationship Id="rId49" Target="slides/slide45.xml" Type="http://schemas.openxmlformats.org/officeDocument/2006/relationships/slide"/><Relationship Id="rId50" Target="slides/slide46.xml" Type="http://schemas.openxmlformats.org/officeDocument/2006/relationships/slide"/><Relationship Id="rId51" Target="slides/slide47.xml" Type="http://schemas.openxmlformats.org/officeDocument/2006/relationships/slide"/><Relationship Id="rId52" Target="tableStyles.xml" Type="http://schemas.openxmlformats.org/officeDocument/2006/relationships/tableStyles"/><Relationship Id="rId53" Target="fonts/font1.fntdata" Type="http://schemas.openxmlformats.org/officeDocument/2006/relationships/font"/><Relationship Id="rId54" Target="fonts/font2.fntdata" Type="http://schemas.openxmlformats.org/officeDocument/2006/relationships/font"/><Relationship Id="rId55" Target="fonts/font3.fntdata" Type="http://schemas.openxmlformats.org/officeDocument/2006/relationships/font"/><Relationship Id="rId56" Target="fonts/font4.fntdata" Type="http://schemas.openxmlformats.org/officeDocument/2006/relationships/font"/><Relationship Id="rId57" Target="fonts/font5.fntdata" Type="http://schemas.openxmlformats.org/officeDocument/2006/relationships/font"/><Relationship Id="rId58" Target="fonts/font6.fntdata" Type="http://schemas.openxmlformats.org/officeDocument/2006/relationships/font"/><Relationship Id="rId59" Target="fonts/font7.fntdata" Type="http://schemas.openxmlformats.org/officeDocument/2006/relationships/font"/><Relationship Id="rId60" Target="fonts/font8.fntdata" Type="http://schemas.openxmlformats.org/officeDocument/2006/relationships/font"/><Relationship Id="rId61" Target="fonts/font9.fntdata" Type="http://schemas.openxmlformats.org/officeDocument/2006/relationships/font"/><Relationship Id="rId62" Target="fonts/font10.fntdata" Type="http://schemas.openxmlformats.org/officeDocument/2006/relationships/font"/><Relationship Id="rId63" Target="tags/tag7.xml" Type="http://schemas.openxmlformats.org/officeDocument/2006/relationships/tags"/><Relationship Id="rId64" Target="presProps.xml" Type="http://schemas.openxmlformats.org/officeDocument/2006/relationships/presProps"/><Relationship Id="rId65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6.png" Type="http://schemas.openxmlformats.org/officeDocument/2006/relationships/image"/><Relationship Id="rId4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5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6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6.png" Type="http://schemas.openxmlformats.org/officeDocument/2006/relationships/image"/><Relationship Id="rId4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2" Target="../media/image25.png" Type="http://schemas.openxmlformats.org/officeDocument/2006/relationships/image"/><Relationship Id="rId3" Target="../media/image4.png" Type="http://schemas.openxmlformats.org/officeDocument/2006/relationships/image"/><Relationship Id="rId4" Target="../media/image36.png" Type="http://schemas.openxmlformats.org/officeDocument/2006/relationships/image"/><Relationship Id="rId5" Target="../tags/tag3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tags/tag4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Inn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Title 1">
            <a:extLst>
              <a:ext uri="{3C270074-85FA-446B-9184-B14538C01176}">
                <a16:creationId xmlns:a16="http://schemas.microsoft.com/office/drawing/2010/main" id="{34FBD059-1433-4EE6-BB01-C2AFEE67F999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3" name="Subtitle 2">
            <a:extLst>
              <a:ext uri="{67A434D5-C86E-4755-859F-5558026CB3D8}">
                <a16:creationId xmlns:a16="http://schemas.microsoft.com/office/drawing/2010/main" id="{312E79B1-BB3D-4EE5-AEE9-8F88523660D1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3" y="3056695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B83FCC4A-5375-4C8D-AECD-B0B6E82C6842}">
                <a16:creationId xmlns:a16="http://schemas.microsoft.com/office/drawing/2010/main" id="{EF0D636C-6686-41D7-B015-289C083F8A5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A4B03255-7A7D-429D-832C-34084011D21C}">
                <a16:creationId xmlns:a16="http://schemas.microsoft.com/office/drawing/2010/main" id="{05BFECC0-D29D-45E4-8B5A-EF48DA714C9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2CECFFC6-D6B9-41CD-AA00-BF4C58783F8A}">
                <a16:creationId xmlns:a16="http://schemas.microsoft.com/office/drawing/2010/main" id="{A21F056F-2025-42CA-812F-F3E4D4F629DF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7" name="">
            <a:extLst>
              <a:ext uri="{87250EDD-6A97-464B-A898-144DE1546606}">
                <a16:creationId xmlns:a16="http://schemas.microsoft.com/office/drawing/2010/main" id="{B7AA4C29-0326-4E24-935B-AF477B0E0837}"/>
              </a:ext>
            </a:extLst>
          </p:cNvPr>
          <p:cNvSpPr/>
          <p:nvPr userDrawn="1"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8" name="">
            <a:extLst>
              <a:ext uri="{6106B7DC-E102-4DFF-B4F5-5EB1A7F56075}">
                <a16:creationId xmlns:a16="http://schemas.microsoft.com/office/drawing/2010/main" id="{F61D62C4-044D-4D19-9CC2-3D021805019C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19050"/>
            <a:ext cx="9164607" cy="845203"/>
          </a:xfrm>
          <a:prstGeom prst="rect">
            <a:avLst/>
          </a:prstGeom>
          <a:noFill/>
        </p:spPr>
      </p:pic>
      <p:sp>
        <p:nvSpPr>
          <p:cNvPr id="9" name="">
            <a:extLst>
              <a:ext uri="{6001B79B-B165-404B-8B33-C9BAAF02193C}">
                <a16:creationId xmlns:a16="http://schemas.microsoft.com/office/drawing/2010/main" id="{9006D4DA-84EB-4D6D-BECA-B47E2291EF3A}"/>
              </a:ext>
            </a:extLst>
          </p:cNvPr>
          <p:cNvSpPr/>
          <p:nvPr userDrawn="1"/>
        </p:nvSpPr>
        <p:spPr>
          <a:xfrm flipH="false" flipV="false" rot="0">
            <a:off x="552450" y="285750"/>
            <a:ext cx="1347120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66A5CEC4-8C04-4F29-AC92-B2EF0C0ABC5A}">
                <a16:creationId xmlns:a16="http://schemas.microsoft.com/office/drawing/2010/main" id="{9BB5B7CE-405F-4EC9-B958-678E76920726}"/>
              </a:ext>
            </a:extLst>
          </p:cNvPr>
          <p:cNvSpPr txBox="1"/>
          <p:nvPr userDrawn="1"/>
        </p:nvSpPr>
        <p:spPr>
          <a:xfrm flipH="false" flipV="false" rot="0">
            <a:off x="609600" y="323850"/>
            <a:ext cx="1229858" cy="21714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800">
                <a:solidFill>
                  <a:schemeClr val="bg1"/>
                </a:solidFill>
                <a:latin typeface="Open Sans-demi_bold"/>
              </a:rPr>
              <a:t>Identity360 </a:t>
            </a:r>
            <a:r>
              <a:rPr b="1" dirty="0" i="0" lang="en-US" sz="800">
                <a:solidFill>
                  <a:schemeClr val="bg1"/>
                </a:solidFill>
                <a:latin typeface="Open Sans-demi_bold"/>
              </a:rPr>
              <a:t>solutions</a:t>
            </a:r>
            <a:endParaRPr b="1" dirty="0" i="0" lang="en-US" sz="800">
              <a:solidFill>
                <a:schemeClr val="bg1"/>
              </a:solidFill>
              <a:latin typeface="Open Sans-demi_bold"/>
            </a:endParaRPr>
          </a:p>
        </p:txBody>
      </p:sp>
      <p:sp>
        <p:nvSpPr>
          <p:cNvPr id="11" name="">
            <a:extLst>
              <a:ext uri="{470FE5CC-73A8-4358-8CB4-1A8EC84E245A}">
                <a16:creationId xmlns:a16="http://schemas.microsoft.com/office/drawing/2010/main" id="{34251BEB-30F4-4BD6-8ABF-6FBB0E5E390F}"/>
              </a:ext>
            </a:extLst>
          </p:cNvPr>
          <p:cNvSpPr txBox="1"/>
          <p:nvPr userDrawn="1"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Open Sans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12" name="">
            <a:extLst>
              <a:ext uri="{20A07019-7F11-4D28-9533-E246E5F6031F}">
                <a16:creationId xmlns:a16="http://schemas.microsoft.com/office/drawing/2010/main" id="{160B06A8-1A1E-47F6-ADC4-A436F2E842DF}"/>
              </a:ext>
            </a:extLst>
          </p:cNvPr>
          <p:cNvPicPr>
            <a:picLocks noChangeAspect="true"/>
          </p:cNvPicPr>
          <p:nvPr userDrawn="1"/>
        </p:nvPicPr>
        <p:blipFill>
          <a:blip r:embed="rId3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custDataLst>
      <p:tags r:id="rId4"/>
    </p:custDataLst>
    <p:extLst>
      <p:ext uri="{028A2E72-4883-4A7B-B53C-F3A43309DDCF}">
        <p14:creationId xmlns:p14="http://schemas.microsoft.com/office/powerpoint/2010/main" val="1717155349280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C9B2AF9D-CDE6-4B8E-A5AE-513CEA2BC4CA}">
                <a16:creationId xmlns:a16="http://schemas.microsoft.com/office/drawing/2010/main" id="{66D0D660-A3BF-4F95-9EAA-BBE790F12FE7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FDCFA743-C145-4D06-B10E-FC104BBEB74D}">
                <a16:creationId xmlns:a16="http://schemas.microsoft.com/office/drawing/2010/main" id="{9F6567B5-2106-446C-A3CE-96EC3EA350AE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532AAB6A-25E1-450E-AE0B-294126E1AE13}">
                <a16:creationId xmlns:a16="http://schemas.microsoft.com/office/drawing/2010/main" id="{E820FFF2-89ED-475E-B4E9-FB88CE24FB56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0A0D0743-22BB-4D67-A66D-E5D8B074D294}">
                <a16:creationId xmlns:a16="http://schemas.microsoft.com/office/drawing/2010/main" id="{3E9021D7-8D33-4DB3-9E9D-CA99D45E6B0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DD0212D9-CE43-466F-852C-21B17D8E3C5F}">
                <a16:creationId xmlns:a16="http://schemas.microsoft.com/office/drawing/2010/main" id="{FBDB6C93-C210-4F98-8F81-11FE70D296CF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074144FA-7E62-45CE-953A-101CB99BFDF9}">
                <a16:creationId xmlns:a16="http://schemas.microsoft.com/office/drawing/2010/main" id="{CD124C16-1FE8-4AD9-B94F-A8C6E60305C8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C01C90A5-6775-41F9-8C38-76FB8AEE58A2}">
                <a16:creationId xmlns:a16="http://schemas.microsoft.com/office/drawing/2010/main" id="{4ECD32CA-D61B-4AA9-A2D5-A6AEB6EE3992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6106F730-68B8-4FC3-8459-0833F7AFF7CE}">
                <a16:creationId xmlns:a16="http://schemas.microsoft.com/office/drawing/2010/main" id="{90FBB72B-1808-4BBD-9514-07661A43978D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A3C63DAB-597B-4663-AA34-E587FB3E9626}">
                <a16:creationId xmlns:a16="http://schemas.microsoft.com/office/drawing/2010/main" id="{BE06788C-AC47-436F-8B74-0204E4EA861F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0A2B8F0F-624D-4DB4-9A04-E3AD759251A3}">
                <a16:creationId xmlns:a16="http://schemas.microsoft.com/office/drawing/2010/main" id="{AC4DC8AD-CE38-4F72-B9E8-5CA34722932F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5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Font typeface="Arial"/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12C28B17-F3D8-4669-9436-38228F32C9A4}">
                <a16:creationId xmlns:a16="http://schemas.microsoft.com/office/drawing/2010/main" id="{2396A719-3CC9-49F7-91A2-BFB40036FF4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66900510-CA67-4CA3-983B-FFAAF8D107F3}">
                <a16:creationId xmlns:a16="http://schemas.microsoft.com/office/drawing/2010/main" id="{1D446188-EA9B-4C89-AB18-6881FB58D32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C95BEC03-F2C7-461A-9550-F1A3671FB8A2}">
                <a16:creationId xmlns:a16="http://schemas.microsoft.com/office/drawing/2010/main" id="{3F8E25E9-BD47-4325-BA90-F9EBE385B46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26751373-3AB2-4508-B78C-3E4F7A5E3BE2}">
        <p14:creationId xmlns:p14="http://schemas.microsoft.com/office/powerpoint/2010/main" val="1717155349292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FCB858A-1836-40E6-B3C9-CD27E7B2A06B}">
                <a16:creationId xmlns:a16="http://schemas.microsoft.com/office/drawing/2010/main" id="{DF905C6C-C487-4DA4-B960-B374A62B06A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C049699A-52C5-429D-9425-287D44AFD6E4}">
                <a16:creationId xmlns:a16="http://schemas.microsoft.com/office/drawing/2010/main" id="{33E5272F-FDEB-4406-A4D1-B057184E84D8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2407CA83-02C4-4901-B3B7-A8885FECC16E}">
                <a16:creationId xmlns:a16="http://schemas.microsoft.com/office/drawing/2010/main" id="{8C38C66D-888D-4B0A-8B09-948006D0E6ED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E9794A3A-85FB-4AD1-866B-EAD9051B1E60}">
                <a16:creationId xmlns:a16="http://schemas.microsoft.com/office/drawing/2010/main" id="{9B8C00D9-47BE-4F7B-8AAD-510C9139E38A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6F58C776-C6FF-4D51-B92E-C279F5B1DD08}">
                <a16:creationId xmlns:a16="http://schemas.microsoft.com/office/drawing/2010/main" id="{95BC10A1-AF72-468B-A4A0-4014FABEFDB7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B815D89E-80A9-41AD-996C-8AF62024322A}">
                <a16:creationId xmlns:a16="http://schemas.microsoft.com/office/drawing/2010/main" id="{0440CB62-F675-40C4-9FFB-D9CCE729426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A02F0AA9-1143-4316-B9C1-41E7BBE2D113}">
                <a16:creationId xmlns:a16="http://schemas.microsoft.com/office/drawing/2010/main" id="{CBF9128C-4531-42AB-8EC4-1FE8331877B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1C3A6348-28CD-4A15-8AB1-0B4A22B212DD}">
                <a16:creationId xmlns:a16="http://schemas.microsoft.com/office/drawing/2010/main" id="{F8F6CF98-301E-474B-9A5C-903B93CB971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7DF600A1-F7B3-49DC-9FAB-B0B917357FFF}">
        <p14:creationId xmlns:p14="http://schemas.microsoft.com/office/powerpoint/2010/main" val="1717155349294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4D995A4C-1CAF-4F1D-9151-B293051C1342}">
                <a16:creationId xmlns:a16="http://schemas.microsoft.com/office/drawing/2010/main" id="{6DF2E128-C560-4019-9B1E-960C102B54FB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rcRect b="83650" l="0" r="0" t="0"/>
          <a:stretch>
            <a:fillRect/>
          </a:stretch>
        </p:blipFill>
        <p:spPr>
          <a:xfrm flipH="false" flipV="false" rot="0">
            <a:off x="284702" y="9525"/>
            <a:ext cx="11017282" cy="838574"/>
          </a:xfrm>
          <a:prstGeom prst="rect">
            <a:avLst/>
          </a:prstGeom>
          <a:noFill/>
        </p:spPr>
      </p:pic>
      <p:sp>
        <p:nvSpPr>
          <p:cNvPr hidden="false" id="3" name="Title 7">
            <a:extLst>
              <a:ext uri="{88E5F6B2-055A-40F0-88A3-86DD6B2B0925}">
                <a16:creationId xmlns:a16="http://schemas.microsoft.com/office/drawing/2010/main" id="{1D5DA790-31EE-4C5E-A5D0-7810BF2146F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455352" y="379761"/>
            <a:ext cx="8016402" cy="630421"/>
          </a:xfrm>
        </p:spPr>
        <p:txBody>
          <a:bodyPr rtlCol="0"/>
          <a:lstStyle>
            <a:lvl1pPr lvl="0">
              <a:defRPr dirty="0" lang="en-US" sz="2000">
                <a:solidFill>
                  <a:schemeClr val="tx1"/>
                </a:solidFill>
                <a:latin typeface="Zoho Puvi-demi_bold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Content Placeholder 2">
            <a:extLst>
              <a:ext uri="{3BF63D24-6219-4A2E-9E84-286DC0325C26}">
                <a16:creationId xmlns:a16="http://schemas.microsoft.com/office/drawing/2010/main" id="{853F780D-EB9F-47DF-A640-CF25AFB51F30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470115" y="1170651"/>
            <a:ext cx="8018726" cy="304800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4">
            <a:extLst>
              <a:ext uri="{2B7DC791-EB7E-4E2A-AF2E-4D7BDBA22379}">
                <a16:creationId xmlns:a16="http://schemas.microsoft.com/office/drawing/2010/main" id="{83BDAE10-A6C3-49D3-B314-EAF762E89B1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3">
            <a:extLst>
              <a:ext uri="{BF6753A3-A782-49E1-BFB2-E8A4278F3DDE}">
                <a16:creationId xmlns:a16="http://schemas.microsoft.com/office/drawing/2010/main" id="{01314EBE-AC62-4891-ACF7-E5510EDF9B9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EA3A8625-4FC9-4B0D-AE30-6F39FCF68C8D}">
                <a16:creationId xmlns:a16="http://schemas.microsoft.com/office/drawing/2010/main" id="{49D0C064-72AB-44BC-849E-2ECA4B1F9796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pic>
        <p:nvPicPr>
          <p:cNvPr id="8" name="">
            <a:extLst>
              <a:ext uri="{0415FCFE-4AB7-44F5-9030-027340D2C22D}">
                <a16:creationId xmlns:a16="http://schemas.microsoft.com/office/drawing/2010/main" id="{FF3425CC-DEE3-4A55-B9D1-52742DDC8EC7}"/>
              </a:ext>
            </a:extLst>
          </p:cNvPr>
          <p:cNvPicPr>
            <a:picLocks noChangeAspect="true"/>
          </p:cNvPicPr>
          <p:nvPr userDrawn="1"/>
        </p:nvPicPr>
        <p:blipFill>
          <a:blip r:embed="rId3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custDataLst>
      <p:tags r:id="rId4"/>
    </p:custDataLst>
    <p:extLst>
      <p:ext uri="{DF73EA12-1F53-4629-8D75-FD2DE8371E62}">
        <p14:creationId xmlns:p14="http://schemas.microsoft.com/office/powerpoint/2010/main" val="1717155349282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895A5C7-7A3C-4A46-BE3F-C4B0B8D66447}">
                <a16:creationId xmlns:a16="http://schemas.microsoft.com/office/drawing/2010/main" id="{4944D6FC-78AF-4679-9E68-03A5F57778B7}"/>
              </a:ext>
            </a:extLst>
          </p:cNvPr>
          <p:cNvSpPr/>
          <p:nvPr userDrawn="1"/>
        </p:nvSpPr>
        <p:spPr>
          <a:xfrm flipH="false" flipV="false" rot="0">
            <a:off x="0" y="-504"/>
            <a:ext cx="9144000" cy="5157587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2369EE28-CA16-4AC6-B531-4555DF2062B9}">
                <a16:creationId xmlns:a16="http://schemas.microsoft.com/office/drawing/2010/main" id="{4E0609AE-5049-4AE0-9E70-D9B5AA6E3EBD}"/>
              </a:ext>
            </a:extLst>
          </p:cNvPr>
          <p:cNvPicPr>
            <a:picLocks noChangeAspect="true"/>
          </p:cNvPicPr>
          <p:nvPr userDrawn="1"/>
        </p:nvPicPr>
        <p:blipFill>
          <a:blip r:embed="rId2">
            <a:alphaModFix amt="29000"/>
          </a:blip>
          <a:srcRect b="7380" l="2480" r="16140" t="620"/>
          <a:stretch>
            <a:fillRect/>
          </a:stretch>
        </p:blipFill>
        <p:spPr>
          <a:xfrm flipH="false" flipV="false" rot="0">
            <a:off x="270723" y="-10785"/>
            <a:ext cx="8879957" cy="5162142"/>
          </a:xfrm>
          <a:prstGeom prst="rect">
            <a:avLst/>
          </a:prstGeom>
          <a:noFill/>
        </p:spPr>
      </p:pic>
      <p:sp>
        <p:nvSpPr>
          <p:cNvPr id="4" name="Text Placeholder 2">
            <a:extLst>
              <a:ext uri="{E549BA1A-594F-42D6-9A8C-1A98DBB24AF3}">
                <a16:creationId xmlns:a16="http://schemas.microsoft.com/office/drawing/2010/main" id="{C7997F07-309A-4938-B4B9-3B3C96E487E4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85875" y="1693840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1" dirty="0" i="0" lang="en-US" sz="2800">
                <a:solidFill>
                  <a:schemeClr val="tx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5" name="Title 1">
            <a:extLst>
              <a:ext uri="{20618396-1BA3-470C-A1C6-28D088C20681}">
                <a16:creationId xmlns:a16="http://schemas.microsoft.com/office/drawing/2010/main" id="{851111ED-78A3-4D2D-8027-0A343BB11990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85875" y="2265073"/>
            <a:ext cx="7620000" cy="518055"/>
          </a:xfrm>
          <a:prstGeom prst="rect">
            <a:avLst/>
          </a:prstGeom>
        </p:spPr>
        <p:txBody>
          <a:bodyPr anchor="t" rtlCol="0">
            <a:spAutoFit/>
          </a:bodyPr>
          <a:lstStyle>
            <a:lvl1pPr lvl="0">
              <a:lnSpc>
                <a:spcPct val="110000"/>
              </a:lnSpc>
              <a:defRPr dirty="0" lang="en-US" sz="2800">
                <a:latin typeface="Open Sans-light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Slide Number Placeholder 5">
            <a:extLst>
              <a:ext uri="{938421DC-97CB-4764-93B0-CD68C54D3787}">
                <a16:creationId xmlns:a16="http://schemas.microsoft.com/office/drawing/2010/main" id="{2F1169E1-6C01-4A72-AEB3-4CF113799131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4">
            <a:extLst>
              <a:ext uri="{82392A80-797B-40AA-8C68-F47DC9576F4B}">
                <a16:creationId xmlns:a16="http://schemas.microsoft.com/office/drawing/2010/main" id="{2486D16C-6735-4599-BAAD-7B97B435903D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3">
            <a:extLst>
              <a:ext uri="{55376B58-FDB0-4FAB-A35D-8C3E3B3ED70A}">
                <a16:creationId xmlns:a16="http://schemas.microsoft.com/office/drawing/2010/main" id="{49300F6B-FBCB-45A5-B4F8-7F2E679CD44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9" name="">
            <a:extLst>
              <a:ext uri="{C026CA8D-E4A5-43CE-A6FD-5A42AC456798}">
                <a16:creationId xmlns:a16="http://schemas.microsoft.com/office/drawing/2010/main" id="{639F43D4-2166-4946-B8F3-284422609606}"/>
              </a:ext>
            </a:extLst>
          </p:cNvPr>
          <p:cNvSpPr/>
          <p:nvPr userDrawn="1"/>
        </p:nvSpPr>
        <p:spPr>
          <a:xfrm flipH="false" flipV="false" rot="0">
            <a:off x="0" y="0"/>
            <a:ext cx="912256" cy="5143500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0" name="">
            <a:extLst>
              <a:ext uri="{F744F6C8-9DB8-4185-AF3F-CCBDE463BAA0}">
                <a16:creationId xmlns:a16="http://schemas.microsoft.com/office/drawing/2010/main" id="{731B521B-7D8F-49BB-BB3B-0D43B0764BD1}"/>
              </a:ext>
            </a:extLst>
          </p:cNvPr>
          <p:cNvPicPr>
            <a:picLocks noChangeAspect="true"/>
          </p:cNvPicPr>
          <p:nvPr userDrawn="1"/>
        </p:nvPicPr>
        <p:blipFill>
          <a:blip r:embed="rId3"/>
          <a:srcRect b="0" l="-1050" r="92840" t="0"/>
          <a:stretch>
            <a:fillRect/>
          </a:stretch>
        </p:blipFill>
        <p:spPr>
          <a:xfrm flipH="false" flipV="false" rot="0">
            <a:off x="21225" y="9525"/>
            <a:ext cx="905635" cy="5129927"/>
          </a:xfrm>
          <a:prstGeom prst="rect">
            <a:avLst/>
          </a:prstGeom>
          <a:noFill/>
        </p:spPr>
      </p:pic>
      <p:pic>
        <p:nvPicPr>
          <p:cNvPr id="11" name="">
            <a:extLst>
              <a:ext uri="{C7DBE605-F0EB-4283-B953-E14BB08356C9}">
                <a16:creationId xmlns:a16="http://schemas.microsoft.com/office/drawing/2010/main" id="{1A4E2AAD-A2CC-4A30-B0C7-0D5F55167BF8}"/>
              </a:ext>
            </a:extLst>
          </p:cNvPr>
          <p:cNvPicPr>
            <a:picLocks noChangeAspect="true"/>
          </p:cNvPicPr>
          <p:nvPr userDrawn="1"/>
        </p:nvPicPr>
        <p:blipFill>
          <a:blip r:embed="rId4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custDataLst>
      <p:tags r:id="rId5"/>
    </p:custDataLst>
    <p:extLst>
      <p:ext uri="{B3B4DD1A-FFC0-4AD3-9EE8-1CE4E7C04F1B}">
        <p14:creationId xmlns:p14="http://schemas.microsoft.com/office/powerpoint/2010/main" val="1717155349284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Use 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4113E9AC-C981-49D5-8976-82646313D9D1}">
                <a16:creationId xmlns:a16="http://schemas.microsoft.com/office/drawing/2010/main" id="{24769754-109B-4E77-A7EE-60D40B621CDD}"/>
              </a:ext>
            </a:extLst>
          </p:cNvPr>
          <p:cNvSpPr/>
          <p:nvPr userDrawn="1"/>
        </p:nvSpPr>
        <p:spPr>
          <a:xfrm flipH="false" flipV="false" rot="0">
            <a:off x="0" y="0"/>
            <a:ext cx="6798983" cy="5160892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0A3CFDE9-0D88-4F25-8D1D-95CEB35E54D1}">
                <a16:creationId xmlns:a16="http://schemas.microsoft.com/office/drawing/2010/main" id="{5E6F0432-334F-4C2F-A4BE-4E43B20EED07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rcRect b="0" l="0" r="38720" t="0"/>
          <a:stretch>
            <a:fillRect/>
          </a:stretch>
        </p:blipFill>
        <p:spPr>
          <a:xfrm flipH="false" flipV="false" rot="0">
            <a:off x="0" y="9525"/>
            <a:ext cx="6751754" cy="5129927"/>
          </a:xfrm>
          <a:prstGeom prst="rect">
            <a:avLst/>
          </a:prstGeom>
          <a:noFill/>
        </p:spPr>
      </p:pic>
      <p:sp>
        <p:nvSpPr>
          <p:cNvPr hidden="false" id="4" name="Title 1">
            <a:extLst>
              <a:ext uri="{F7C628BD-A72D-403B-B377-15F183A54464}">
                <a16:creationId xmlns:a16="http://schemas.microsoft.com/office/drawing/2010/main" id="{7E6D4896-B983-4BCA-AC13-CA2D1F45FD2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37381" y="527427"/>
            <a:ext cx="8486679" cy="630421"/>
          </a:xfrm>
        </p:spPr>
        <p:txBody>
          <a:bodyPr rtlCol="0"/>
          <a:lstStyle>
            <a:lvl1pPr lvl="0">
              <a:defRPr dirty="0" lang="en-US" sz="2800">
                <a:solidFill>
                  <a:srgbClr val="e6d8b9"/>
                </a:solidFill>
                <a:latin typeface="Open Sans-demi_bold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5" name="Content Placeholder 2">
            <a:extLst>
              <a:ext uri="{E89453BA-68E0-41FE-BE97-3C9218B55E05}">
                <a16:creationId xmlns:a16="http://schemas.microsoft.com/office/drawing/2010/main" id="{312CDBB3-D2F6-48F9-9932-A605B043305F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6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true" id="6" name="Content Placeholder 2">
            <a:extLst>
              <a:ext uri="{094EC802-A20D-4632-8FB6-A7D3D86309C8}">
                <a16:creationId xmlns:a16="http://schemas.microsoft.com/office/drawing/2010/main" id="{4644E84C-CD0D-4AA6-964B-6D546A92198D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6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Slide Number Placeholder 6">
            <a:extLst>
              <a:ext uri="{29A395FA-3DF7-4A26-AAA8-103D67A22B49}">
                <a16:creationId xmlns:a16="http://schemas.microsoft.com/office/drawing/2010/main" id="{410DC52B-4378-4D11-85CD-3636E2058ED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5">
            <a:extLst>
              <a:ext uri="{714AA4B3-45D9-45AF-887A-5A3EA7CB0929}">
                <a16:creationId xmlns:a16="http://schemas.microsoft.com/office/drawing/2010/main" id="{B95452DB-7894-42A0-99B7-7824C4EFB88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4">
            <a:extLst>
              <a:ext uri="{55B1349D-317B-4519-9D8E-C9F51D32929E}">
                <a16:creationId xmlns:a16="http://schemas.microsoft.com/office/drawing/2010/main" id="{8B3773AD-AA60-4279-A254-360AD71DC8A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3"/>
    </p:custDataLst>
    <p:extLst>
      <p:ext uri="{70432DE5-D583-4107-99FD-4E405CFCC97A}">
        <p14:creationId xmlns:p14="http://schemas.microsoft.com/office/powerpoint/2010/main" val="1717155349285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AA3371AD-85B0-48A6-92AD-78C4576E4A61}">
                <a16:creationId xmlns:a16="http://schemas.microsoft.com/office/drawing/2010/main" id="{B6CC36ED-954C-44B6-BAC1-214EB1F54E03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A32549FB-5C86-4A4D-932C-5127155A1068}">
                <a16:creationId xmlns:a16="http://schemas.microsoft.com/office/drawing/2010/main" id="{CB643A42-04D4-4E08-8491-0816168EB8F0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785F0980-4B2F-486E-AA66-3F9A77206CB5}">
                <a16:creationId xmlns:a16="http://schemas.microsoft.com/office/drawing/2010/main" id="{368B4FF0-F3DA-49D0-BFA8-6C16B8F31D2C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C8CE1812-1518-4019-849D-AB9D71D21952}">
                <a16:creationId xmlns:a16="http://schemas.microsoft.com/office/drawing/2010/main" id="{A69FA501-EA14-45B0-8089-9A4D8235A754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9CC7D8C9-1E00-457C-AB31-12C2A4862EE2}">
                <a16:creationId xmlns:a16="http://schemas.microsoft.com/office/drawing/2010/main" id="{5A17C816-CA70-477C-8ED0-E9E35011661C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3238491D-906C-43A2-A36D-483BDDF4A37D}">
                <a16:creationId xmlns:a16="http://schemas.microsoft.com/office/drawing/2010/main" id="{AB62E322-F0C1-4E62-B9CD-C9B555B0575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833620D2-C3F6-4BD4-A1DB-49CB1B3AD166}">
                <a16:creationId xmlns:a16="http://schemas.microsoft.com/office/drawing/2010/main" id="{4E239C38-4F96-4142-872A-EB1B15E70DF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55442EAD-C7AD-4A3D-B8E1-31A2D3C65D5D}">
                <a16:creationId xmlns:a16="http://schemas.microsoft.com/office/drawing/2010/main" id="{53FF1873-FD39-4487-A53D-95B3CFE3B34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420F7BDC-90CD-46D5-8E63-7BBA39D3AAD3}">
        <p14:creationId xmlns:p14="http://schemas.microsoft.com/office/powerpoint/2010/main" val="1717155349287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AF74DFA0-DC07-4EA3-A69E-140A81C5468C}">
                <a16:creationId xmlns:a16="http://schemas.microsoft.com/office/drawing/2010/main" id="{4288488B-5DA6-44CC-87CB-0EB09444F96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BE377D57-ADAC-4951-AF8B-17CF4E0962FB}">
                <a16:creationId xmlns:a16="http://schemas.microsoft.com/office/drawing/2010/main" id="{17F7914D-D055-42D3-8B40-D28AD4D9B4C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818869CF-707F-4B21-822C-1C6EA06FBF39}">
                <a16:creationId xmlns:a16="http://schemas.microsoft.com/office/drawing/2010/main" id="{8ACACDA4-9706-4B65-9849-7E4E3B89ABE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3BDCA96A-0F8C-41B4-BC71-46CDBA8413BF}">
                <a16:creationId xmlns:a16="http://schemas.microsoft.com/office/drawing/2010/main" id="{6FF74C73-7D24-43D7-950D-21DCB68943C8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2E5F90C8-D220-4106-8E14-433D307E84B5}">
        <p14:creationId xmlns:p14="http://schemas.microsoft.com/office/powerpoint/2010/main" val="1717155349288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E408BF35-3861-44B6-8E4B-650DA94DE703}">
                <a16:creationId xmlns:a16="http://schemas.microsoft.com/office/drawing/2010/main" id="{2DC826E3-A5F7-46EF-847B-80D09045ACEC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D38DB34A-48C3-4D7D-8FDE-A8FE4247C577}">
                <a16:creationId xmlns:a16="http://schemas.microsoft.com/office/drawing/2010/main" id="{CA684FF5-EF44-40B5-BE97-14107176B04F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29A6A141-7B53-4DAA-9414-2E02E6E89E4E}">
                <a16:creationId xmlns:a16="http://schemas.microsoft.com/office/drawing/2010/main" id="{0585C9B8-AB2A-4EC3-B1DF-E290FA214FE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3344D949-EBBC-4776-886D-E969693A4D97}">
        <p14:creationId xmlns:p14="http://schemas.microsoft.com/office/powerpoint/2010/main" val="1717155349289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017503A-4C37-42BE-9C9B-C54904DA1994}">
                <a16:creationId xmlns:a16="http://schemas.microsoft.com/office/drawing/2010/main" id="{1D60FF06-9CA4-4BB5-B90D-C8B1B7946B2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5EDC0E07-7C91-4ABE-BDD3-E97135E5F2AC}">
                <a16:creationId xmlns:a16="http://schemas.microsoft.com/office/drawing/2010/main" id="{1457443B-EAFC-431E-8C02-CBB7C9D38376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C16693F6-932E-4E07-97F5-3E2DFB45C2E9}">
                <a16:creationId xmlns:a16="http://schemas.microsoft.com/office/drawing/2010/main" id="{7A97C42D-7548-4FA0-992C-158D642B4883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1D457141-DBA8-4B2E-B140-949EE62C5374}">
                <a16:creationId xmlns:a16="http://schemas.microsoft.com/office/drawing/2010/main" id="{F460C50C-7777-41DC-8800-0C35D1B6F19A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F4167FE4-F6BA-42D7-AEA1-2236E5EE5725}">
                <a16:creationId xmlns:a16="http://schemas.microsoft.com/office/drawing/2010/main" id="{5E3DFE4E-F73B-43AB-9C63-88AE6B2981E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77499227-D33E-4A02-A64E-ED610D033A75}">
                <a16:creationId xmlns:a16="http://schemas.microsoft.com/office/drawing/2010/main" id="{0B053E37-529E-40F0-B57A-1BD9E098834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17AF6AA-1B4B-4E19-B6B9-096778D39A2E}">
        <p14:creationId xmlns:p14="http://schemas.microsoft.com/office/powerpoint/2010/main" val="1717155349290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6F3270C3-1882-4F59-A290-0B7B724C35F1}">
                <a16:creationId xmlns:a16="http://schemas.microsoft.com/office/drawing/2010/main" id="{6006A8CE-C7A9-4853-B698-DF33016243D0}"/>
              </a:ext>
            </a:extLst>
          </p:cNvPr>
          <p:cNvSpPr/>
          <p:nvPr/>
        </p:nvSpPr>
        <p:spPr>
          <a:xfrm rot="0">
            <a:off x="3718307" y="1437411"/>
            <a:ext cx="4663693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itle 1">
            <a:extLst>
              <a:ext uri="{84492C10-3FEF-4894-A244-84330AE2CE55}">
                <a16:creationId xmlns:a16="http://schemas.microsoft.com/office/drawing/2010/main" id="{D1322BAB-31DA-4035-827B-BCDDCE2ABE0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27727F58-E94C-46B2-A090-CF0872B3EBD1}">
                <a16:creationId xmlns:a16="http://schemas.microsoft.com/office/drawing/2010/main" id="{0787C975-8F5C-47DB-8A21-83582A3982FE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Picture Placeholder 2">
            <a:extLst>
              <a:ext uri="{6D765B8A-C09C-441B-BE5C-C1BB3CEED71E}">
                <a16:creationId xmlns:a16="http://schemas.microsoft.com/office/drawing/2010/main" id="{D31328C8-E22B-499D-A1CA-5FE179B0D3B4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75CCE0BE-1FCE-4B28-8045-46144880BC9F}">
                <a16:creationId xmlns:a16="http://schemas.microsoft.com/office/drawing/2010/main" id="{51F430DB-FCDE-4B16-BD42-45BC56144A9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E29F8B23-CFEA-48F5-B44E-9B4288AA45CB}">
                <a16:creationId xmlns:a16="http://schemas.microsoft.com/office/drawing/2010/main" id="{8E0ACDF3-3B0A-41DB-ACA8-B199D257609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388B85A4-533E-4C25-AED2-71FB282A49D0}">
                <a16:creationId xmlns:a16="http://schemas.microsoft.com/office/drawing/2010/main" id="{F1E5D8B9-2CD2-45DD-8548-B8D3778D275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A445140-0238-477E-9884-FBF1BEAFF0F3}">
        <p14:creationId xmlns:p14="http://schemas.microsoft.com/office/powerpoint/2010/main" val="1717155349291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F0002281-C1EC-479E-BE6D-89D902F7D59B}">
                <a16:creationId xmlns:a16="http://schemas.microsoft.com/office/drawing/2010/main" id="{D16295B2-4647-40D6-85FF-C42E83117EB9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58E599CB-917F-4580-A584-7CA7331E21FA}">
                <a16:creationId xmlns:a16="http://schemas.microsoft.com/office/drawing/2010/main" id="{CC38B4BE-A4EE-4314-BDF3-2BD896075910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A837AB1B-E75E-4740-8647-BA1194B68516}">
                <a16:creationId xmlns:a16="http://schemas.microsoft.com/office/drawing/2010/main" id="{F0DDA3BC-D0B7-42A7-B23C-98C20050E6A3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6C13A230-36C3-4C28-9AC8-307A24C93209}">
                <a16:creationId xmlns:a16="http://schemas.microsoft.com/office/drawing/2010/main" id="{E76E4AB8-D684-4E7F-A593-2AA152EFF4A3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600B4BCB-A940-4BF4-82E8-959CE6C98D2A}">
                <a16:creationId xmlns:a16="http://schemas.microsoft.com/office/drawing/2010/main" id="{F5B928CB-E68D-4417-8698-E12AB0BA2E69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C5E70307-0CF9-40C1-BE5E-1CFB198E8ADC}">
                <a16:creationId xmlns:a16="http://schemas.microsoft.com/office/drawing/2010/main" id="{4E89B15E-8CE2-4333-8182-D9DEBAD392CF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A78111C4-D96F-437C-B72A-89D00D92D9BC}">
                <a16:creationId xmlns:a16="http://schemas.microsoft.com/office/drawing/2010/main" id="{CD501EA8-32A0-4A6D-ACA5-EBBF815AFD40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A352E59C-9688-4219-A89F-AA1ECD1FDD63}">
                <a16:creationId xmlns:a16="http://schemas.microsoft.com/office/drawing/2010/main" id="{D167C066-7911-4CB7-ABF5-2D088836DC38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FC40CFE4-5449-49B8-8E92-92500B5FC1D1}">
                <a16:creationId xmlns:a16="http://schemas.microsoft.com/office/drawing/2010/main" id="{C4CAE06D-3098-4B24-8478-4C34C30A8A38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id="11" name="Title Placeholder 1">
            <a:extLst>
              <a:ext uri="{D85732EE-BECD-4ADB-8376-F167D08E5F1A}">
                <a16:creationId xmlns:a16="http://schemas.microsoft.com/office/drawing/2010/main" id="{41C75090-FFB2-4B95-B56B-9E4D5C1BD44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327974" y="349043"/>
            <a:ext cx="8486679" cy="630421"/>
          </a:xfrm>
          <a:prstGeom prst="rect">
            <a:avLst/>
          </a:prstGeom>
        </p:spPr>
        <p:txBody>
          <a:bodyPr anchor="ctr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12" name="Text Placeholder 2">
            <a:extLst>
              <a:ext uri="{A25C6DBE-BFAE-4C18-B2FA-42E31B6FC7CB}">
                <a16:creationId xmlns:a16="http://schemas.microsoft.com/office/drawing/2010/main" id="{470C0C8F-8231-48B2-BEB8-98785CBECC00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327974" y="1048969"/>
            <a:ext cx="8486679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13" name="Slide Number Placeholder 5">
            <a:extLst>
              <a:ext uri="{36C57627-8DB5-4CC7-8101-824FEECE25DE}">
                <a16:creationId xmlns:a16="http://schemas.microsoft.com/office/drawing/2010/main" id="{B24009D0-056C-435B-A64C-2858DD5F1DCD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5" y="4695033"/>
            <a:ext cx="613018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4" name="Footer Placeholder 4">
            <a:extLst>
              <a:ext uri="{501DD5C4-9E0E-4107-8A26-79FF26DB588E}">
                <a16:creationId xmlns:a16="http://schemas.microsoft.com/office/drawing/2010/main" id="{47BA5DFD-E7A7-4180-B352-3701AF00197C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5" name="Date Placeholder 3">
            <a:extLst>
              <a:ext uri="{6523E906-9AC0-40E6-AD96-07A53871D62D}">
                <a16:creationId xmlns:a16="http://schemas.microsoft.com/office/drawing/2010/main" id="{3790566A-E5D3-4182-BBA5-705FD95335B0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Open Sans"/>
        </a:defRPr>
      </a:lvl1pPr>
    </p:titleStyle>
    <p:bodyStyle>
      <a:lvl1pPr algn="l" indent="-342900" lvl="0" marL="342900" rtl="false">
        <a:spcBef>
          <a:spcPts val="1200"/>
        </a:spcBef>
        <a:buClr>
          <a:schemeClr val="tx1"/>
        </a:buClr>
        <a:buFont typeface="Arial"/>
        <a:buChar char="•"/>
        <a:defRPr b="0" dirty="0" i="0" lang="en-US" sz="1600">
          <a:solidFill>
            <a:schemeClr val="tx1"/>
          </a:solidFill>
          <a:latin typeface="Open Sans"/>
        </a:defRPr>
      </a:lvl1pPr>
      <a:lvl2pPr algn="l" indent="-285750" lvl="1" marL="742950" rtl="false">
        <a:spcBef>
          <a:spcPts val="300"/>
        </a:spcBef>
        <a:buClr>
          <a:schemeClr val="tx1"/>
        </a:buClr>
        <a:buFont typeface="Arial"/>
        <a:buChar char="-"/>
        <a:defRPr b="0" dirty="0" i="0" lang="en-US" sz="1400">
          <a:solidFill>
            <a:schemeClr val="bg1">
              <a:lumMod val="50000"/>
            </a:schemeClr>
          </a:solidFill>
          <a:latin typeface="Open Sans"/>
        </a:defRPr>
      </a:lvl2pPr>
      <a:lvl3pPr algn="l" indent="-228600" lvl="2" marL="1143000" rtl="false">
        <a:spcBef>
          <a:spcPts val="300"/>
        </a:spcBef>
        <a:buClr>
          <a:schemeClr val="tx1"/>
        </a:buClr>
        <a:buFont typeface="Arial"/>
        <a:buChar char="-"/>
        <a:defRPr b="0" dirty="0" i="0" lang="en-US" sz="1200">
          <a:solidFill>
            <a:schemeClr val="bg1">
              <a:lumMod val="50000"/>
            </a:schemeClr>
          </a:solidFill>
          <a:latin typeface="Open Sans"/>
        </a:defRPr>
      </a:lvl3pPr>
      <a:lvl4pPr algn="l" indent="-228600" lvl="3" marL="1600200" rtl="false">
        <a:spcBef>
          <a:spcPts val="300"/>
        </a:spcBef>
        <a:buClr>
          <a:schemeClr val="tx1"/>
        </a:buClr>
        <a:buFont typeface="Arial"/>
        <a:buChar char="-"/>
        <a:defRPr b="0" dirty="0" i="0" lang="en-US" sz="1000">
          <a:solidFill>
            <a:schemeClr val="bg1">
              <a:lumMod val="50000"/>
            </a:schemeClr>
          </a:solidFill>
          <a:latin typeface="Open Sans"/>
        </a:defRPr>
      </a:lvl4pPr>
      <a:lvl5pPr algn="l" indent="-228600" lvl="4" marL="2057400" rtl="false">
        <a:spcBef>
          <a:spcPts val="300"/>
        </a:spcBef>
        <a:buClr>
          <a:schemeClr val="tx1"/>
        </a:buClr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Open Sans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8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42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2" Target="../media/image2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media/image7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media/image6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2" Target="../media/image69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no"?><Relationships xmlns="http://schemas.openxmlformats.org/package/2006/relationships"><Relationship Id="rId2" Target="../media/image63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3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41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9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25.png" Type="http://schemas.openxmlformats.org/officeDocument/2006/relationships/image"/><Relationship Id="rId3" Target="../media/image36.png" Type="http://schemas.openxmlformats.org/officeDocument/2006/relationships/image"/><Relationship Id="rId4" Target="../media/image6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7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2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3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no"?><Relationships xmlns="http://schemas.openxmlformats.org/package/2006/relationships"><Relationship Id="rId2" Target="../media/image26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3.xml.rels><?xml version="1.0" encoding="UTF-8" standalone="no"?><Relationships xmlns="http://schemas.openxmlformats.org/package/2006/relationships"><Relationship Id="rId2" Target="../media/image45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4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5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7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6.xml.rels><?xml version="1.0" encoding="UTF-8" standalone="no"?><Relationships xmlns="http://schemas.openxmlformats.org/package/2006/relationships"><Relationship Id="rId2" Target="../media/image67.png" Type="http://schemas.openxmlformats.org/officeDocument/2006/relationships/image"/><Relationship Id="rId3" Target="../media/image66.png" Type="http://schemas.openxmlformats.org/officeDocument/2006/relationships/image"/><Relationship Id="rId4" Target="../media/image68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7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2.png" Type="http://schemas.openxmlformats.org/officeDocument/2006/relationships/image"/><Relationship Id="rId4" Target="../media/image46.png" Type="http://schemas.openxmlformats.org/officeDocument/2006/relationships/image"/><Relationship Id="rId5" Target="../media/image47.png" Type="http://schemas.openxmlformats.org/officeDocument/2006/relationships/image"/><Relationship Id="rId6" Target="../media/image3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no"?><Relationships xmlns="http://schemas.openxmlformats.org/package/2006/relationships"><Relationship Id="rId2" Target="../media/image49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9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0.xml.rels><?xml version="1.0" encoding="UTF-8" standalone="no"?><Relationships xmlns="http://schemas.openxmlformats.org/package/2006/relationships"><Relationship Id="rId2" Target="../media/image28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1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2.png" Type="http://schemas.openxmlformats.org/officeDocument/2006/relationships/image"/><Relationship Id="rId4" Target="../media/image48.png" Type="http://schemas.openxmlformats.org/officeDocument/2006/relationships/image"/><Relationship Id="rId5" Target="../media/image46.png" Type="http://schemas.openxmlformats.org/officeDocument/2006/relationships/image"/><Relationship Id="rId6" Target="../media/image3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no"?><Relationships xmlns="http://schemas.openxmlformats.org/package/2006/relationships"><Relationship Id="rId2" Target="../media/image29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3.xml.rels><?xml version="1.0" encoding="UTF-8" standalone="no"?><Relationships xmlns="http://schemas.openxmlformats.org/package/2006/relationships"><Relationship Id="rId2" Target="../media/image50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4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35.xml.rels><?xml version="1.0" encoding="UTF-8" standalone="no"?><Relationships xmlns="http://schemas.openxmlformats.org/package/2006/relationships"><Relationship Id="rId2" Target="../media/image7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6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9.png" Type="http://schemas.openxmlformats.org/officeDocument/2006/relationships/image"/><Relationship Id="rId4" Target="../media/image43.png" Type="http://schemas.openxmlformats.org/officeDocument/2006/relationships/image"/><Relationship Id="rId5" Target="../media/image51.png" Type="http://schemas.openxmlformats.org/officeDocument/2006/relationships/image"/><Relationship Id="rId6" Target="../media/image3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7.xml.rels><?xml version="1.0" encoding="UTF-8" standalone="no"?><Relationships xmlns="http://schemas.openxmlformats.org/package/2006/relationships"><Relationship Id="rId2" Target="../media/image30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8.xml.rels><?xml version="1.0" encoding="UTF-8" standalone="no"?><Relationships xmlns="http://schemas.openxmlformats.org/package/2006/relationships"><Relationship Id="rId2" Target="../media/image57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9.xml.rels><?xml version="1.0" encoding="UTF-8" standalone="no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3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0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53.png" Type="http://schemas.openxmlformats.org/officeDocument/2006/relationships/image"/><Relationship Id="rId4" Target="../media/image55.png" Type="http://schemas.openxmlformats.org/officeDocument/2006/relationships/image"/><Relationship Id="rId5" Target="../media/image56.png" Type="http://schemas.openxmlformats.org/officeDocument/2006/relationships/image"/><Relationship Id="rId6" Target="../media/image3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2.xml.rels><?xml version="1.0" encoding="UTF-8" standalone="no"?><Relationships xmlns="http://schemas.openxmlformats.org/package/2006/relationships"><Relationship Id="rId2" Target="../media/image3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3.xml.rels><?xml version="1.0" encoding="UTF-8" standalone="no"?><Relationships xmlns="http://schemas.openxmlformats.org/package/2006/relationships"><Relationship Id="rId2" Target="../media/image34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4.xml.rels><?xml version="1.0" encoding="UTF-8" standalone="no"?><Relationships xmlns="http://schemas.openxmlformats.org/package/2006/relationships"><Relationship Id="rId2" Target="../media/image52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5.xml.rels><?xml version="1.0" encoding="UTF-8" standalone="no"?><Relationships xmlns="http://schemas.openxmlformats.org/package/2006/relationships"><Relationship Id="rId2" Target="../media/image37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6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3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7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8.png" Type="http://schemas.openxmlformats.org/officeDocument/2006/relationships/image"/><Relationship Id="rId4" Target="../media/image5.png" Type="http://schemas.openxmlformats.org/officeDocument/2006/relationships/image"/><Relationship Id="rId5" Target="https://id360.manageengine.com/signup?utm_source=id360&amp;utm_medium=webpage&amp;utm_content=endpoint-mfa" TargetMode="External" Type="http://schemas.openxmlformats.org/officeDocument/2006/relationships/hyperlink"/><Relationship Id="rId6" Target="https://id360.manageengine.com/signup?utm_source=id360&amp;utm_medium=webpage&amp;utm_content=endpoint-mfa" TargetMode="External" Type="http://schemas.openxmlformats.org/officeDocument/2006/relationships/hyperlink"/><Relationship Id="rId7" Target="https://id360.manageengine.com/signup?utm_source=id360&amp;utm_medium=webpage&amp;utm_content=endpoint-mfa" TargetMode="External" Type="http://schemas.openxmlformats.org/officeDocument/2006/relationships/hyperlink"/><Relationship Id="rId8" Target="../media/image5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Relationship Id="rId10" Target="../media/image3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36.pn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64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4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Relationship Id="rId6" Target="../media/image36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59.png" Type="http://schemas.openxmlformats.org/officeDocument/2006/relationships/image"/><Relationship Id="rId3" Target="../media/image60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F14DA01-0F62-447C-83F2-D0AFBD485801}">
                <a16:creationId xmlns:a16="http://schemas.microsoft.com/office/drawing/2010/main" id="{2E21517C-6751-476F-9D23-2A174961EE80}"/>
              </a:ext>
            </a:extLst>
          </p:cNvPr>
          <p:cNvSpPr/>
          <p:nvPr/>
        </p:nvSpPr>
        <p:spPr>
          <a:xfrm flipH="false" flipV="false" rot="0">
            <a:off x="0" y="-19050"/>
            <a:ext cx="9144000" cy="5172075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99803361-28A9-4B42-BF28-5E652ECDF0C5}">
                <a16:creationId xmlns:a16="http://schemas.microsoft.com/office/drawing/2010/main" id="{088FDC34-449E-4BCC-BD61-BC826E382F8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16820" t="0"/>
          <a:stretch>
            <a:fillRect/>
          </a:stretch>
        </p:blipFill>
        <p:spPr>
          <a:xfrm flipH="false" flipV="false" rot="0">
            <a:off x="-9525" y="9525"/>
            <a:ext cx="9164607" cy="5129927"/>
          </a:xfrm>
          <a:prstGeom prst="rect">
            <a:avLst/>
          </a:prstGeom>
          <a:noFill/>
        </p:spPr>
      </p:pic>
      <p:sp>
        <p:nvSpPr>
          <p:cNvPr id="4" name="">
            <a:extLst>
              <a:ext uri="{D3E07EA9-6C5C-43E1-B710-801774759C14}">
                <a16:creationId xmlns:a16="http://schemas.microsoft.com/office/drawing/2010/main" id="{674BA966-6F6A-463F-A8AA-71519577BA8C}"/>
              </a:ext>
            </a:extLst>
          </p:cNvPr>
          <p:cNvSpPr txBox="1"/>
          <p:nvPr/>
        </p:nvSpPr>
        <p:spPr>
          <a:xfrm flipH="false" flipV="false" rot="0">
            <a:off x="511006" y="1167345"/>
            <a:ext cx="8172183" cy="183218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00000"/>
              </a:lnSpc>
              <a:defRPr dirty="0" lang="en-US" sz="1400"/>
            </a:pPr>
            <a:r>
              <a:rPr b="0" dirty="0" lang="en-US" sz="3800">
                <a:solidFill>
                  <a:schemeClr val="bg1"/>
                </a:solidFill>
                <a:latin typeface="Open Sans"/>
              </a:rPr>
              <a:t>Boost</a:t>
            </a:r>
            <a:r>
              <a:rPr b="0" dirty="0" lang="en-US" sz="3800">
                <a:solidFill>
                  <a:schemeClr val="bg1"/>
                </a:solidFill>
                <a:latin typeface="Open Sans"/>
              </a:rPr>
              <a:t> </a:t>
            </a:r>
            <a:r>
              <a:rPr b="0" dirty="0" lang="en-US" sz="3800">
                <a:solidFill>
                  <a:schemeClr val="bg1"/>
                </a:solidFill>
                <a:latin typeface="Open Sans"/>
              </a:rPr>
              <a:t>your</a:t>
            </a:r>
            <a:r>
              <a:rPr b="0" dirty="0" lang="en-US" sz="3800">
                <a:solidFill>
                  <a:srgbClr val="e6d8b9"/>
                </a:solidFill>
                <a:latin typeface="Open Sans"/>
              </a:rPr>
              <a:t> </a:t>
            </a:r>
            <a:r>
              <a:rPr b="0" dirty="0" lang="en-US" sz="3800">
                <a:solidFill>
                  <a:srgbClr val="e6d8b9"/>
                </a:solidFill>
                <a:latin typeface="Open Sans"/>
              </a:rPr>
              <a:t>organization's</a:t>
            </a:r>
            <a:r>
              <a:rPr b="0" dirty="0" lang="en-US" sz="3800">
                <a:solidFill>
                  <a:srgbClr val="e6d8b9"/>
                </a:solidFill>
                <a:latin typeface="Open Sans"/>
              </a:rPr>
              <a:t> </a:t>
            </a:r>
            <a:r>
              <a:rPr b="0" dirty="0" lang="en-US" sz="3800">
                <a:solidFill>
                  <a:srgbClr val="e6d8b9"/>
                </a:solidFill>
                <a:latin typeface="Open Sans"/>
              </a:rPr>
              <a:t>security</a:t>
            </a:r>
            <a:r>
              <a:rPr b="0" dirty="0" lang="en-US" sz="3800">
                <a:solidFill>
                  <a:srgbClr val="e6d8b9"/>
                </a:solidFill>
                <a:latin typeface="Open Sans"/>
              </a:rPr>
              <a:t> </a:t>
            </a:r>
          </a:p>
          <a:p>
            <a:pPr>
              <a:lnSpc>
                <a:spcPct val="100000"/>
              </a:lnSpc>
              <a:defRPr dirty="0" lang="en-US" sz="1400"/>
            </a:pPr>
            <a:r>
              <a:rPr b="0" dirty="0" lang="en-US" sz="3800">
                <a:solidFill>
                  <a:schemeClr val="bg1"/>
                </a:solidFill>
                <a:latin typeface="Open Sans"/>
              </a:rPr>
              <a:t>and </a:t>
            </a:r>
            <a:r>
              <a:rPr b="0" dirty="0" lang="en-US" sz="3800">
                <a:solidFill>
                  <a:srgbClr val="e6d8b9"/>
                </a:solidFill>
                <a:latin typeface="Open Sans"/>
              </a:rPr>
              <a:t>centralize management</a:t>
            </a:r>
            <a:r>
              <a:rPr b="0" dirty="0" lang="en-US" sz="3800">
                <a:solidFill>
                  <a:srgbClr val="e6d8b9"/>
                </a:solidFill>
                <a:latin typeface="Open Sans"/>
              </a:rPr>
              <a:t> </a:t>
            </a:r>
          </a:p>
          <a:p>
            <a:pPr>
              <a:lnSpc>
                <a:spcPct val="100000"/>
              </a:lnSpc>
              <a:defRPr dirty="0" lang="en-US" sz="1400"/>
            </a:pPr>
            <a:r>
              <a:rPr b="0" dirty="0" lang="en-US" sz="3800">
                <a:solidFill>
                  <a:schemeClr val="bg1"/>
                </a:solidFill>
                <a:latin typeface="Open Sans"/>
              </a:rPr>
              <a:t>w</a:t>
            </a:r>
            <a:r>
              <a:rPr b="0" dirty="0" lang="en-US" sz="3800">
                <a:solidFill>
                  <a:schemeClr val="bg1"/>
                </a:solidFill>
                <a:latin typeface="Open Sans"/>
              </a:rPr>
              <a:t>ith </a:t>
            </a:r>
            <a:r>
              <a:rPr b="0" dirty="0" lang="en-US" sz="3800">
                <a:solidFill>
                  <a:schemeClr val="bg1"/>
                </a:solidFill>
                <a:latin typeface="Open Sans"/>
              </a:rPr>
              <a:t>Identity360</a:t>
            </a:r>
            <a:endParaRPr b="0" dirty="0" lang="en-US" sz="38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">
            <a:extLst>
              <a:ext uri="{8BC1BBD6-1AC0-4D83-84E8-88CD024C5D43}">
                <a16:creationId xmlns:a16="http://schemas.microsoft.com/office/drawing/2010/main" id="{C0595B21-0485-4099-8DD3-24E4A2410FFB}"/>
              </a:ext>
            </a:extLst>
          </p:cNvPr>
          <p:cNvSpPr txBox="1"/>
          <p:nvPr/>
        </p:nvSpPr>
        <p:spPr>
          <a:xfrm flipH="false" flipV="false" rot="0">
            <a:off x="641851" y="3212249"/>
            <a:ext cx="4039428" cy="323030"/>
          </a:xfrm>
          <a:prstGeom prst="rect">
            <a:avLst/>
          </a:prstGeom>
          <a:solidFill>
            <a:srgbClr val="e6d8b9"/>
          </a:solidFill>
        </p:spPr>
        <p:txBody>
          <a:bodyPr anchor="ctr" bIns="47625" lIns="95250" rIns="95250" rtlCol="0" tIns="47625">
            <a:spAutoFit/>
          </a:bodyPr>
          <a:lstStyle/>
          <a:p>
            <a:pPr algn="ctr">
              <a:lnSpc>
                <a:spcPct val="115000"/>
              </a:lnSpc>
              <a:defRPr dirty="0" lang="en-US" sz="1400"/>
            </a:pPr>
            <a:r>
              <a:rPr b="0" dirty="0" lang="en-US" sz="1300">
                <a:solidFill>
                  <a:srgbClr val="00212b"/>
                </a:solidFill>
                <a:latin typeface="Open Sans"/>
              </a:rPr>
              <a:t>A cloud-native identity </a:t>
            </a:r>
            <a:r>
              <a:rPr b="0" dirty="0" lang="en-US" sz="1300">
                <a:solidFill>
                  <a:srgbClr val="00212b"/>
                </a:solidFill>
                <a:latin typeface="Open Sans"/>
              </a:rPr>
              <a:t>platform </a:t>
            </a:r>
            <a:r>
              <a:rPr b="0" dirty="0" lang="en-US" sz="1300">
                <a:solidFill>
                  <a:srgbClr val="00212b"/>
                </a:solidFill>
                <a:latin typeface="Open Sans"/>
              </a:rPr>
              <a:t>for </a:t>
            </a:r>
            <a:r>
              <a:rPr b="0" dirty="0" lang="en-US" sz="1300">
                <a:solidFill>
                  <a:srgbClr val="00212b"/>
                </a:solidFill>
                <a:latin typeface="Open Sans"/>
              </a:rPr>
              <a:t>workforce </a:t>
            </a:r>
            <a:r>
              <a:rPr b="0" dirty="0" err="1" lang="en-US" sz="1300">
                <a:solidFill>
                  <a:srgbClr val="00212b"/>
                </a:solidFill>
                <a:latin typeface="Open Sans"/>
              </a:rPr>
              <a:t>IAM</a:t>
            </a:r>
            <a:endParaRPr b="0" dirty="0" err="1" lang="en-US" sz="1300">
              <a:solidFill>
                <a:srgbClr val="00212b"/>
              </a:solidFill>
              <a:latin typeface="Open Sans"/>
            </a:endParaRPr>
          </a:p>
        </p:txBody>
      </p:sp>
      <p:pic>
        <p:nvPicPr>
          <p:cNvPr id="6" name="">
            <a:extLst>
              <a:ext uri="{0500E289-1C01-4E08-B2FF-9FD0F85C7BF3}">
                <a16:creationId xmlns:a16="http://schemas.microsoft.com/office/drawing/2010/main" id="{0FEF4471-D68D-4CD2-8DF5-5E0D3F38796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648823" y="459924"/>
            <a:ext cx="1066409" cy="399897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C03C1AAA-4175-4CC0-B274-E0EA1865E7F2}">
                <a16:creationId xmlns:a16="http://schemas.microsoft.com/office/drawing/2010/main" id="{108270EC-044C-4B35-B8D1-84EB9256DD7D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50000"/>
          </a:blip>
          <a:srcRect b="0" l="0" r="4690" t="0"/>
          <a:stretch>
            <a:fillRect/>
          </a:stretch>
        </p:blipFill>
        <p:spPr>
          <a:xfrm flipH="false" flipV="false" rot="0">
            <a:off x="275282" y="3943350"/>
            <a:ext cx="4434800" cy="1194320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608C629B-19C3-42B7-ADE9-7CAAAFB7782C}">
                <a16:creationId xmlns:a16="http://schemas.microsoft.com/office/drawing/2010/main" id="{DE4AAA73-4668-4E2D-A983-81E759805494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50000"/>
          </a:blip>
          <a:srcRect b="0" l="-140" r="10830" t="0"/>
          <a:stretch>
            <a:fillRect/>
          </a:stretch>
        </p:blipFill>
        <p:spPr>
          <a:xfrm flipH="true" flipV="false" rot="0">
            <a:off x="4710082" y="3943350"/>
            <a:ext cx="4155699" cy="1194320"/>
          </a:xfrm>
          <a:prstGeom prst="rect">
            <a:avLst/>
          </a:prstGeom>
          <a:noFill/>
        </p:spPr>
      </p:pic>
    </p:spTree>
    <p:extLst>
      <p:ext uri="{92CC1263-99A6-4AA9-B89F-B4B155ED411F}">
        <p14:creationId xmlns:p14="http://schemas.microsoft.com/office/powerpoint/2010/main" val="1717155349297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72D49864-1A85-4D4A-AE8D-92316FA533D7}">
                <a16:creationId xmlns:a16="http://schemas.microsoft.com/office/drawing/2010/main" id="{429B2135-6E01-4A16-9B0E-BD8EDCD04E45}"/>
              </a:ext>
            </a:extLst>
          </p:cNvPr>
          <p:cNvSpPr/>
          <p:nvPr/>
        </p:nvSpPr>
        <p:spPr>
          <a:xfrm flipH="false" flipV="false" rot="0">
            <a:off x="0" y="0"/>
            <a:ext cx="6798983" cy="5160892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BF694445-20DF-4DEB-9803-1BAAF1AE88AF}">
                <a16:creationId xmlns:a16="http://schemas.microsoft.com/office/drawing/2010/main" id="{5F91C5B6-6719-4241-9FF2-76BC755AE5D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38720" t="0"/>
          <a:stretch>
            <a:fillRect/>
          </a:stretch>
        </p:blipFill>
        <p:spPr>
          <a:xfrm flipH="false" flipV="false" rot="0">
            <a:off x="0" y="9525"/>
            <a:ext cx="6751754" cy="5129927"/>
          </a:xfrm>
          <a:prstGeom prst="rect">
            <a:avLst/>
          </a:prstGeom>
          <a:noFill/>
        </p:spPr>
      </p:pic>
      <p:sp>
        <p:nvSpPr>
          <p:cNvPr id="4" name="">
            <a:extLst>
              <a:ext uri="{11396D02-1238-4823-95A2-C6EE361281D9}">
                <a16:creationId xmlns:a16="http://schemas.microsoft.com/office/drawing/2010/main" id="{9B863611-BC7C-439D-9F61-E2AEDE5440F3}"/>
              </a:ext>
            </a:extLst>
          </p:cNvPr>
          <p:cNvSpPr txBox="1"/>
          <p:nvPr/>
        </p:nvSpPr>
        <p:spPr>
          <a:xfrm flipH="false" flipV="false" rot="0">
            <a:off x="755446" y="1884187"/>
            <a:ext cx="3866016" cy="68946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Organization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faces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identity management challenges due to fragmented sources across directories and applications, causing operational inefficiencies.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">
            <a:extLst>
              <a:ext uri="{82D30797-1EC1-4936-8F42-667A5510F07D}">
                <a16:creationId xmlns:a16="http://schemas.microsoft.com/office/drawing/2010/main" id="{650EF148-20C7-4D46-9CA5-E38FB498D20D}"/>
              </a:ext>
            </a:extLst>
          </p:cNvPr>
          <p:cNvSpPr txBox="1"/>
          <p:nvPr/>
        </p:nvSpPr>
        <p:spPr>
          <a:xfrm flipH="false" flipV="false" rot="0">
            <a:off x="755446" y="15984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6" name="">
            <a:extLst>
              <a:ext uri="{ED7BFE2B-FAFB-4F1A-9655-BB009A704D79}">
                <a16:creationId xmlns:a16="http://schemas.microsoft.com/office/drawing/2010/main" id="{39AE6AEA-145F-4CCE-87C1-B70E9E0D19DC}"/>
              </a:ext>
            </a:extLst>
          </p:cNvPr>
          <p:cNvSpPr txBox="1"/>
          <p:nvPr/>
        </p:nvSpPr>
        <p:spPr>
          <a:xfrm flipH="false" flipV="false" rot="0">
            <a:off x="755446" y="317102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7" name="">
            <a:extLst>
              <a:ext uri="{DB9F9A96-3A2B-4E4F-988F-22B29006735B}">
                <a16:creationId xmlns:a16="http://schemas.microsoft.com/office/drawing/2010/main" id="{8EE2C5CA-5306-4CD5-B426-EC730A9AE396}"/>
              </a:ext>
            </a:extLst>
          </p:cNvPr>
          <p:cNvSpPr txBox="1"/>
          <p:nvPr/>
        </p:nvSpPr>
        <p:spPr>
          <a:xfrm flipH="false" flipV="false" rot="0">
            <a:off x="755446" y="3456774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Implement Universal Directory to centralize identity management and consolidate sources into a single, cloud-based directory. Gain a unified view of identities for streamlined access control.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8" name="">
            <a:extLst>
              <a:ext uri="{2186F647-A78E-4B59-A554-A727C9C08409}">
                <a16:creationId xmlns:a16="http://schemas.microsoft.com/office/drawing/2010/main" id="{CA142870-D39E-4DD6-ACAE-3118896E6C93}"/>
              </a:ext>
            </a:extLst>
          </p:cNvPr>
          <p:cNvSpPr txBox="1"/>
          <p:nvPr/>
        </p:nvSpPr>
        <p:spPr>
          <a:xfrm flipH="false" flipV="false" rot="0">
            <a:off x="563699" y="585568"/>
            <a:ext cx="6140824" cy="52186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2800">
                <a:solidFill>
                  <a:srgbClr val="e6d8b9"/>
                </a:solidFill>
                <a:latin typeface="Open Sans-demi_bold"/>
              </a:rPr>
              <a:t>Universal Directory</a:t>
            </a:r>
            <a:r>
              <a:rPr b="1" dirty="0" i="0" lang="en-US" sz="2800">
                <a:solidFill>
                  <a:srgbClr val="e6d8b9"/>
                </a:solidFill>
                <a:latin typeface="Open Sans-demi_bold"/>
              </a:rPr>
              <a:t> use case</a:t>
            </a:r>
            <a:endParaRPr b="1" dirty="0" i="0" lang="en-US" sz="28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9" name="">
            <a:extLst>
              <a:ext uri="{62005781-C971-439F-B071-7117216461E8}">
                <a16:creationId xmlns:a16="http://schemas.microsoft.com/office/drawing/2010/main" id="{FB7162DA-EAF6-4BAC-BC5F-FC0A7DFF481A}"/>
              </a:ext>
            </a:extLst>
          </p:cNvPr>
          <p:cNvSpPr/>
          <p:nvPr/>
        </p:nvSpPr>
        <p:spPr>
          <a:xfrm flipH="false" flipV="false" rot="0">
            <a:off x="669121" y="16277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2FF86ADA-A41D-45D3-9410-91A67140AA84}">
                <a16:creationId xmlns:a16="http://schemas.microsoft.com/office/drawing/2010/main" id="{CFC30478-BFE0-4B11-B332-A47F98EF1DA8}"/>
              </a:ext>
            </a:extLst>
          </p:cNvPr>
          <p:cNvSpPr/>
          <p:nvPr/>
        </p:nvSpPr>
        <p:spPr>
          <a:xfrm flipH="false" flipV="false" rot="0">
            <a:off x="669121" y="320533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1" name="">
            <a:extLst>
              <a:ext uri="{E0E06D5D-0EB5-4C4B-8289-E2D3FD5B4122}">
                <a16:creationId xmlns:a16="http://schemas.microsoft.com/office/drawing/2010/main" id="{3715EF80-7643-4429-AB5D-6A511248EEE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12380" l="0" r="0" t="0"/>
          <a:stretch>
            <a:fillRect/>
          </a:stretch>
        </p:blipFill>
        <p:spPr>
          <a:xfrm flipH="false" flipV="false" rot="0">
            <a:off x="4975536" y="1432283"/>
            <a:ext cx="4167778" cy="3702891"/>
          </a:xfrm>
          <a:prstGeom prst="rect">
            <a:avLst/>
          </a:prstGeom>
          <a:noFill/>
        </p:spPr>
      </p:pic>
    </p:spTree>
    <p:extLst>
      <p:ext uri="{A75678E8-6CDB-4304-BD5B-33E96C98B47F}">
        <p14:creationId xmlns:p14="http://schemas.microsoft.com/office/powerpoint/2010/main" val="1717155349312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F32CAE9B-C3F7-448E-A874-1119B828DB50}">
                <a16:creationId xmlns:a16="http://schemas.microsoft.com/office/drawing/2010/main" id="{6456ACFE-6B5E-4677-8628-BFA921C7AED8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47775" y="2265073"/>
            <a:ext cx="7165800" cy="1700384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</a:rPr>
              <a:t>Enhance workforce productivity by </a:t>
            </a:r>
            <a:r>
              <a:rPr dirty="0" lang="en-US" sz="3200">
                <a:solidFill>
                  <a:srgbClr val="00212b"/>
                </a:solidFill>
              </a:rPr>
              <a:t>seamlessly</a:t>
            </a:r>
            <a:r>
              <a:rPr dirty="0" lang="en-US" sz="3200">
                <a:solidFill>
                  <a:srgbClr val="00212b"/>
                </a:solidFill>
              </a:rPr>
              <a:t> managing the complete life cycle of digital identities</a:t>
            </a:r>
            <a:endParaRPr dirty="0" lang="en-US" sz="3200">
              <a:solidFill>
                <a:srgbClr val="00212b"/>
              </a:solidFill>
            </a:endParaRPr>
          </a:p>
        </p:txBody>
      </p:sp>
      <p:sp>
        <p:nvSpPr>
          <p:cNvPr id="3" name="Content Placeholder 2">
            <a:extLst>
              <a:ext uri="{AA2C48E5-335C-44A7-8987-452AFA159F94}">
                <a16:creationId xmlns:a16="http://schemas.microsoft.com/office/drawing/2010/main" id="{D0AA2657-E848-44D7-9F32-D17809CD6847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47775" y="17319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Open Sans-medium"/>
              </a:rPr>
              <a:t>Life cycle management</a:t>
            </a:r>
            <a:endParaRPr dirty="0" lang="en-US" sz="3600">
              <a:solidFill>
                <a:srgbClr val="00212b"/>
              </a:solidFill>
              <a:latin typeface="Open Sans-medium"/>
            </a:endParaRPr>
          </a:p>
        </p:txBody>
      </p:sp>
      <p:grpSp>
        <p:nvGrpSpPr>
          <p:cNvPr id="4" name="">
            <a:extLst>
              <a:ext uri="{8121C452-7A17-410B-97D5-76C8F335FC31}">
                <a16:creationId xmlns:a16="http://schemas.microsoft.com/office/drawing/2010/main" id="{48724057-69D8-4386-8EA6-B2BCDC587ECF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07144" y="11996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8E7E9DB0-C107-46EF-B2CB-35DC73D3508B}">
                  <a16:creationId xmlns:a16="http://schemas.microsoft.com/office/drawing/2010/main" id="{BCB383F4-1F9A-4CCC-831C-51FDC9419FFC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87601B3F-DF68-4420-A2EC-F89199EEE4C8}">
                  <a16:creationId xmlns:a16="http://schemas.microsoft.com/office/drawing/2010/main" id="{E0F25764-0B18-4DBC-A615-63DE9FD3CB5D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Open Sans-demi_bold"/>
              </a:endParaRPr>
            </a:p>
          </p:txBody>
        </p:sp>
      </p:grpSp>
    </p:spTree>
    <p:extLst>
      <p:ext uri="{98F18B11-A786-482F-9E99-EE3B0A7289AB}">
        <p14:creationId xmlns:p14="http://schemas.microsoft.com/office/powerpoint/2010/main" val="1717155349313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0A75EEAE-0CEB-4F88-B093-96A6B18822A1}">
                <a16:creationId xmlns:a16="http://schemas.microsoft.com/office/drawing/2010/main" id="{3DBD15A2-F7CC-40DC-BD1D-6DE9130B9035}"/>
              </a:ext>
            </a:extLst>
          </p:cNvPr>
          <p:cNvSpPr txBox="1"/>
          <p:nvPr/>
        </p:nvSpPr>
        <p:spPr>
          <a:xfrm flipH="false" flipV="false" rot="0">
            <a:off x="1866900" y="1085840"/>
            <a:ext cx="5412676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Open Sans"/>
              </a:rPr>
              <a:t>I</a:t>
            </a:r>
            <a:r>
              <a:rPr b="0" dirty="0" lang="en-US" sz="2000">
                <a:latin typeface="Open Sans"/>
              </a:rPr>
              <a:t>dentity life cycle management</a:t>
            </a:r>
            <a:r>
              <a:rPr b="0" dirty="0" lang="en-US" sz="2000">
                <a:latin typeface="Open Sans"/>
              </a:rPr>
              <a:t> breakdown</a:t>
            </a:r>
            <a:endParaRPr b="0" dirty="0" lang="en-US" sz="2000">
              <a:latin typeface="Open Sans"/>
            </a:endParaRPr>
          </a:p>
        </p:txBody>
      </p:sp>
      <p:pic>
        <p:nvPicPr>
          <p:cNvPr id="3" name="">
            <a:extLst>
              <a:ext uri="{34058947-093E-4881-B6B0-189E07980C33}">
                <a16:creationId xmlns:a16="http://schemas.microsoft.com/office/drawing/2010/main" id="{5AF2092B-ACEE-4090-A522-86ABB863D04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0" t="10170"/>
          <a:stretch>
            <a:fillRect/>
          </a:stretch>
        </p:blipFill>
        <p:spPr>
          <a:xfrm flipH="false" flipV="false" rot="0">
            <a:off x="1304925" y="1767697"/>
            <a:ext cx="6533683" cy="3188560"/>
          </a:xfrm>
          <a:prstGeom prst="rect">
            <a:avLst/>
          </a:prstGeom>
          <a:noFill/>
        </p:spPr>
      </p:pic>
    </p:spTree>
    <p:extLst>
      <p:ext uri="{6AF45833-6F94-4264-811C-684C05DE4889}">
        <p14:creationId xmlns:p14="http://schemas.microsoft.com/office/powerpoint/2010/main" val="1717155349315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C5B638B-D572-434C-91F5-CF0C26466D1E}">
                <a16:creationId xmlns:a16="http://schemas.microsoft.com/office/drawing/2010/main" id="{2AE3364F-50EE-4198-9285-2FAC2C543EBF}"/>
              </a:ext>
            </a:extLst>
          </p:cNvPr>
          <p:cNvSpPr txBox="1"/>
          <p:nvPr/>
        </p:nvSpPr>
        <p:spPr>
          <a:xfrm flipH="false" flipV="false" rot="0">
            <a:off x="1676400" y="1484985"/>
            <a:ext cx="5784951" cy="36188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25000"/>
              </a:lnSpc>
              <a:defRPr dirty="0" lang="en-US" sz="1400"/>
            </a:pPr>
            <a:r>
              <a:rPr b="0" dirty="0" lang="en-US" sz="1400">
                <a:latin typeface="Open Sans"/>
              </a:rPr>
              <a:t>Streamline </a:t>
            </a:r>
            <a:r>
              <a:rPr b="0" dirty="0" err="1" lang="en-US" sz="1400">
                <a:latin typeface="Open Sans"/>
              </a:rPr>
              <a:t>IAM</a:t>
            </a:r>
            <a:r>
              <a:rPr b="0" dirty="0" lang="en-US" sz="1400">
                <a:latin typeface="Open Sans"/>
              </a:rPr>
              <a:t> processes with centralized cloud orchestration</a:t>
            </a:r>
            <a:endParaRPr b="0" dirty="0" lang="en-US" sz="1400">
              <a:latin typeface="Open Sans"/>
            </a:endParaRPr>
          </a:p>
        </p:txBody>
      </p:sp>
      <p:pic>
        <p:nvPicPr>
          <p:cNvPr id="3" name="">
            <a:extLst>
              <a:ext uri="{CDDD431C-D460-458F-81D3-999AF915ECD9}">
                <a16:creationId xmlns:a16="http://schemas.microsoft.com/office/drawing/2010/main" id="{BE294B34-3DC5-4DF9-A07E-B186A4A6A34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076325" y="2151449"/>
            <a:ext cx="6983244" cy="2326414"/>
          </a:xfrm>
          <a:prstGeom prst="rect">
            <a:avLst/>
          </a:prstGeom>
          <a:noFill/>
        </p:spPr>
      </p:pic>
      <p:sp>
        <p:nvSpPr>
          <p:cNvPr id="4" name="">
            <a:extLst>
              <a:ext uri="{7B772A11-01F7-4F4C-ACA7-B3AB54D73C1D}">
                <a16:creationId xmlns:a16="http://schemas.microsoft.com/office/drawing/2010/main" id="{97A04EBF-86E9-4C40-88C0-D57D314A9095}"/>
              </a:ext>
            </a:extLst>
          </p:cNvPr>
          <p:cNvSpPr txBox="1"/>
          <p:nvPr/>
        </p:nvSpPr>
        <p:spPr>
          <a:xfrm flipH="false" flipV="false" rot="0">
            <a:off x="1676400" y="1083287"/>
            <a:ext cx="5784951" cy="47615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25000"/>
              </a:lnSpc>
              <a:defRPr dirty="0" lang="en-US" sz="1400"/>
            </a:pPr>
            <a:r>
              <a:rPr b="0" dirty="0" lang="en-US" sz="2000">
                <a:latin typeface="Open Sans"/>
              </a:rPr>
              <a:t>Orchestration</a:t>
            </a:r>
            <a:endParaRPr b="0" dirty="0" lang="en-US" sz="2000">
              <a:latin typeface="Open Sans"/>
            </a:endParaRPr>
          </a:p>
        </p:txBody>
      </p:sp>
    </p:spTree>
    <p:extLst>
      <p:ext uri="{8AD3B7A7-A639-4520-A9F8-4827DBD370BE}">
        <p14:creationId xmlns:p14="http://schemas.microsoft.com/office/powerpoint/2010/main" val="1717155349316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E667F55E-BD88-4757-B440-53120DCC5CC3}">
                <a16:creationId xmlns:a16="http://schemas.microsoft.com/office/drawing/2010/main" id="{CFDDBB54-0F88-487D-A998-BB17F13D83C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2019300" y="1139342"/>
            <a:ext cx="5106895" cy="3720550"/>
          </a:xfrm>
          <a:prstGeom prst="rect">
            <a:avLst/>
          </a:prstGeom>
          <a:noFill/>
        </p:spPr>
      </p:pic>
      <p:grpSp>
        <p:nvGrpSpPr>
          <p:cNvPr id="3" name="">
            <a:extLst>
              <a:ext uri="{95B472EC-7EA1-4432-9D07-08087CE1AC5D}">
                <a16:creationId xmlns:a16="http://schemas.microsoft.com/office/drawing/2010/main" id="{C3EEC090-9C84-40A6-95E3-C33A54EE539D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6694536" y="1894532"/>
            <a:ext cx="1418982" cy="565327"/>
            <a:chOff x="6694536" y="1894532"/>
            <a:chExt cx="1418982" cy="565327"/>
          </a:xfrm>
        </p:grpSpPr>
        <p:sp>
          <p:nvSpPr>
            <p:cNvPr id="4" name="">
              <a:extLst>
                <a:ext uri="{B1FD9B01-F95F-4F80-A448-CFE108784EB6}">
                  <a16:creationId xmlns:a16="http://schemas.microsoft.com/office/drawing/2010/main" id="{A618FBE2-F3B6-429C-9B7F-F7099835827B}"/>
                </a:ext>
              </a:extLst>
            </p:cNvPr>
            <p:cNvSpPr/>
            <p:nvPr/>
          </p:nvSpPr>
          <p:spPr>
            <a:xfrm flipH="true" flipV="false" rot="0">
              <a:off x="6765978" y="1894532"/>
              <a:ext cx="1347539" cy="565327"/>
            </a:xfrm>
            <a:prstGeom prst="roundRect">
              <a:avLst>
                <a:gd fmla="val 10563" name="adj"/>
              </a:avLst>
            </a:prstGeom>
            <a:solidFill>
              <a:srgbClr val="00212b"/>
            </a:solidFill>
            <a:effectLst>
              <a:outerShdw blurRad="127000" dir="6000000" dist="47625">
                <a:schemeClr val="bg1">
                  <a:alpha val="50000"/>
                  <a:lumMod val="7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5" name="">
              <a:extLst>
                <a:ext uri="{FE41C816-621A-44A7-A39A-800FD965B30B}">
                  <a16:creationId xmlns:a16="http://schemas.microsoft.com/office/drawing/2010/main" id="{94D08759-2307-4897-B32A-EEC86FD931C3}"/>
                </a:ext>
              </a:extLst>
            </p:cNvPr>
            <p:cNvSpPr/>
            <p:nvPr/>
          </p:nvSpPr>
          <p:spPr>
            <a:xfrm flipH="true" flipV="false" rot="-5400000">
              <a:off x="6640334" y="2132657"/>
              <a:ext cx="204492" cy="96088"/>
            </a:xfrm>
            <a:prstGeom prst="triangle">
              <a:avLst>
                <a:gd fmla="val 50000" name="adj"/>
              </a:avLst>
            </a:prstGeom>
            <a:solidFill>
              <a:srgbClr val="00212b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05D5CC00-BC00-4949-A7D5-8D24522291D8}">
                  <a16:creationId xmlns:a16="http://schemas.microsoft.com/office/drawing/2010/main" id="{8BD5CED1-4804-4DFF-B1F3-68EFCB7A6456}"/>
                </a:ext>
              </a:extLst>
            </p:cNvPr>
            <p:cNvSpPr txBox="1"/>
            <p:nvPr/>
          </p:nvSpPr>
          <p:spPr>
            <a:xfrm flipH="false" flipV="false" rot="0">
              <a:off x="6818690" y="1970732"/>
              <a:ext cx="1251004" cy="415204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>
                <a:defRPr dirty="0" lang="en-US" sz="1400"/>
              </a:pPr>
              <a:r>
                <a:rPr b="0" dirty="0" lang="en-US" sz="700">
                  <a:solidFill>
                    <a:schemeClr val="bg1"/>
                  </a:solidFill>
                  <a:latin typeface="Open Sans"/>
                </a:rPr>
                <a:t>Add </a:t>
              </a:r>
              <a:r>
                <a:rPr b="0" dirty="0" lang="en-US" sz="700">
                  <a:solidFill>
                    <a:schemeClr val="bg1"/>
                  </a:solidFill>
                  <a:latin typeface="Open Sans"/>
                </a:rPr>
                <a:t>conditions</a:t>
              </a:r>
              <a:r>
                <a:rPr b="0" dirty="0" lang="en-US" sz="700">
                  <a:solidFill>
                    <a:schemeClr val="bg1"/>
                  </a:solidFill>
                  <a:latin typeface="Open Sans"/>
                </a:rPr>
                <a:t> based on which tasks should be executed</a:t>
              </a:r>
              <a:endParaRPr b="0" dirty="0" lang="en-US" sz="700">
                <a:solidFill>
                  <a:schemeClr val="bg1"/>
                </a:solidFill>
                <a:latin typeface="Open Sans"/>
              </a:endParaRPr>
            </a:p>
          </p:txBody>
        </p:sp>
      </p:grpSp>
      <p:grpSp>
        <p:nvGrpSpPr>
          <p:cNvPr id="7" name="">
            <a:extLst>
              <a:ext uri="{79705516-FF97-483F-A2C5-D7352720D41F}">
                <a16:creationId xmlns:a16="http://schemas.microsoft.com/office/drawing/2010/main" id="{43B7DA8E-7E76-4287-836F-FF5ECBBD79CD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4788332" y="2853023"/>
            <a:ext cx="1426273" cy="565327"/>
            <a:chOff x="6694541" y="1894532"/>
            <a:chExt cx="1426273" cy="565327"/>
          </a:xfrm>
        </p:grpSpPr>
        <p:sp>
          <p:nvSpPr>
            <p:cNvPr id="8" name="">
              <a:extLst>
                <a:ext uri="{08CD7E2E-99EC-4F10-90FE-EBA779ABE6D7}">
                  <a16:creationId xmlns:a16="http://schemas.microsoft.com/office/drawing/2010/main" id="{E3D8E664-1D64-4472-9575-336E731737E8}"/>
                </a:ext>
              </a:extLst>
            </p:cNvPr>
            <p:cNvSpPr/>
            <p:nvPr/>
          </p:nvSpPr>
          <p:spPr>
            <a:xfrm flipH="true" flipV="false" rot="0">
              <a:off x="6765978" y="1894532"/>
              <a:ext cx="1347539" cy="565327"/>
            </a:xfrm>
            <a:prstGeom prst="roundRect">
              <a:avLst>
                <a:gd fmla="val 10563" name="adj"/>
              </a:avLst>
            </a:prstGeom>
            <a:solidFill>
              <a:srgbClr val="00212b"/>
            </a:solidFill>
            <a:effectLst>
              <a:outerShdw blurRad="127000" dir="6000000" dist="47625">
                <a:schemeClr val="bg1">
                  <a:alpha val="50000"/>
                  <a:lumMod val="7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9" name="">
              <a:extLst>
                <a:ext uri="{DCAA0DCF-962C-4532-B3D4-6EC37D24A268}">
                  <a16:creationId xmlns:a16="http://schemas.microsoft.com/office/drawing/2010/main" id="{EF30877C-53D3-4B6A-804F-CC935D8460BB}"/>
                </a:ext>
              </a:extLst>
            </p:cNvPr>
            <p:cNvSpPr/>
            <p:nvPr/>
          </p:nvSpPr>
          <p:spPr>
            <a:xfrm flipH="true" flipV="false" rot="-5400000">
              <a:off x="6640334" y="2132657"/>
              <a:ext cx="204492" cy="96088"/>
            </a:xfrm>
            <a:prstGeom prst="triangle">
              <a:avLst>
                <a:gd fmla="val 50000" name="adj"/>
              </a:avLst>
            </a:prstGeom>
            <a:solidFill>
              <a:srgbClr val="00212b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" name="">
              <a:extLst>
                <a:ext uri="{2B02165E-E8D7-460C-A9A5-CA9D3D3DF2CB}">
                  <a16:creationId xmlns:a16="http://schemas.microsoft.com/office/drawing/2010/main" id="{7EE2B915-9149-46C4-9800-F05BD49137AA}"/>
                </a:ext>
              </a:extLst>
            </p:cNvPr>
            <p:cNvSpPr txBox="1"/>
            <p:nvPr/>
          </p:nvSpPr>
          <p:spPr>
            <a:xfrm flipH="false" flipV="false" rot="0">
              <a:off x="6818680" y="1970732"/>
              <a:ext cx="1302134" cy="415204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>
                <a:defRPr dirty="0" lang="en-US" sz="1400"/>
              </a:pPr>
              <a:r>
                <a:rPr b="0" dirty="0" lang="en-US" sz="700">
                  <a:solidFill>
                    <a:schemeClr val="bg1"/>
                  </a:solidFill>
                  <a:latin typeface="Open Sans"/>
                </a:rPr>
                <a:t>Orchestrate events across external applications from a single interface</a:t>
              </a:r>
              <a:endParaRPr b="0" dirty="0" lang="en-US" sz="700">
                <a:solidFill>
                  <a:schemeClr val="bg1"/>
                </a:solidFill>
                <a:latin typeface="Open Sans"/>
              </a:endParaRPr>
            </a:p>
          </p:txBody>
        </p:sp>
      </p:grpSp>
      <p:grpSp>
        <p:nvGrpSpPr>
          <p:cNvPr id="11" name="">
            <a:extLst>
              <a:ext uri="{32875C88-8AC7-4DB2-A71C-B2EB2A8C5108}">
                <a16:creationId xmlns:a16="http://schemas.microsoft.com/office/drawing/2010/main" id="{10212153-1534-4E26-8A19-38220B012CB4}"/>
              </a:ext>
            </a:extLst>
          </p:cNvPr>
          <p:cNvGrpSpPr>
            <a:grpSpLocks noChangeAspect="true"/>
          </p:cNvGrpSpPr>
          <p:nvPr/>
        </p:nvGrpSpPr>
        <p:grpSpPr>
          <a:xfrm flipH="true" flipV="false" rot="0">
            <a:off x="1883106" y="4304690"/>
            <a:ext cx="1418977" cy="565327"/>
            <a:chOff x="1845006" y="4304690"/>
            <a:chExt cx="1418977" cy="565327"/>
          </a:xfrm>
        </p:grpSpPr>
        <p:sp>
          <p:nvSpPr>
            <p:cNvPr id="12" name="">
              <a:extLst>
                <a:ext uri="{F4314F31-FE0B-4C83-B1B2-1FEE17751FD7}">
                  <a16:creationId xmlns:a16="http://schemas.microsoft.com/office/drawing/2010/main" id="{2EA0A16C-8E79-4021-85DC-5347BFB59CA1}"/>
                </a:ext>
              </a:extLst>
            </p:cNvPr>
            <p:cNvSpPr/>
            <p:nvPr/>
          </p:nvSpPr>
          <p:spPr>
            <a:xfrm flipH="true" flipV="false" rot="0">
              <a:off x="1916444" y="4304690"/>
              <a:ext cx="1347539" cy="565327"/>
            </a:xfrm>
            <a:prstGeom prst="roundRect">
              <a:avLst>
                <a:gd fmla="val 10563" name="adj"/>
              </a:avLst>
            </a:prstGeom>
            <a:solidFill>
              <a:srgbClr val="00212b"/>
            </a:solidFill>
            <a:effectLst>
              <a:outerShdw blurRad="127000" dir="6000000" dist="47625">
                <a:schemeClr val="bg1">
                  <a:alpha val="50000"/>
                  <a:lumMod val="7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3" name="">
              <a:extLst>
                <a:ext uri="{4FAD8B3E-C01C-4BFD-92CF-1F2B7DEA0048}">
                  <a16:creationId xmlns:a16="http://schemas.microsoft.com/office/drawing/2010/main" id="{E80C2CA8-A238-4724-BB00-C4E8111EF6F3}"/>
                </a:ext>
              </a:extLst>
            </p:cNvPr>
            <p:cNvSpPr/>
            <p:nvPr/>
          </p:nvSpPr>
          <p:spPr>
            <a:xfrm flipH="true" flipV="false" rot="-5400000">
              <a:off x="1790804" y="4542815"/>
              <a:ext cx="204492" cy="96088"/>
            </a:xfrm>
            <a:prstGeom prst="triangle">
              <a:avLst>
                <a:gd fmla="val 50000" name="adj"/>
              </a:avLst>
            </a:prstGeom>
            <a:solidFill>
              <a:srgbClr val="00212b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14" name="">
            <a:extLst>
              <a:ext uri="{5FF4B238-961E-4135-8C1C-B41E1C492C3D}">
                <a16:creationId xmlns:a16="http://schemas.microsoft.com/office/drawing/2010/main" id="{75CF0901-710C-49CB-80F0-773B5850EBD7}"/>
              </a:ext>
            </a:extLst>
          </p:cNvPr>
          <p:cNvSpPr txBox="1"/>
          <p:nvPr/>
        </p:nvSpPr>
        <p:spPr>
          <a:xfrm flipH="false" flipV="false" rot="0">
            <a:off x="1950405" y="4380890"/>
            <a:ext cx="1251004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Receive notifications when the orchestration occurs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</p:spTree>
    <p:extLst>
      <p:ext uri="{BB34A871-AEA9-4F0A-9FF9-AB7C71A2B379}">
        <p14:creationId xmlns:p14="http://schemas.microsoft.com/office/powerpoint/2010/main" val="1717155349317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6A7F92C8-4AB3-4A60-89CD-29957C7086EE}">
                <a16:creationId xmlns:a16="http://schemas.microsoft.com/office/drawing/2010/main" id="{C84B0262-3F9F-49BB-96C7-644DF89FAC1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057275" y="2602992"/>
            <a:ext cx="7026392" cy="1287675"/>
          </a:xfrm>
          <a:prstGeom prst="rect">
            <a:avLst/>
          </a:prstGeom>
          <a:noFill/>
        </p:spPr>
      </p:pic>
      <p:sp>
        <p:nvSpPr>
          <p:cNvPr id="3" name="">
            <a:extLst>
              <a:ext uri="{647C91D9-911D-4F0A-A381-C10240B5EEF6}">
                <a16:creationId xmlns:a16="http://schemas.microsoft.com/office/drawing/2010/main" id="{2685EA7C-A47A-4785-B08B-0DE79C527154}"/>
              </a:ext>
            </a:extLst>
          </p:cNvPr>
          <p:cNvSpPr txBox="1"/>
          <p:nvPr/>
        </p:nvSpPr>
        <p:spPr>
          <a:xfrm flipH="false" flipV="false" rot="0">
            <a:off x="1676400" y="1594542"/>
            <a:ext cx="5784951" cy="36188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25000"/>
              </a:lnSpc>
              <a:defRPr dirty="0" lang="en-US" sz="1400"/>
            </a:pPr>
            <a:r>
              <a:rPr b="0" dirty="0" lang="en-US" sz="1400">
                <a:latin typeface="Open Sans"/>
              </a:rPr>
              <a:t>Speed up your onboarding process with smart templates</a:t>
            </a:r>
            <a:endParaRPr b="0" dirty="0" lang="en-US" sz="1400">
              <a:latin typeface="Open Sans"/>
            </a:endParaRPr>
          </a:p>
        </p:txBody>
      </p:sp>
      <p:sp>
        <p:nvSpPr>
          <p:cNvPr id="4" name="">
            <a:extLst>
              <a:ext uri="{D71E0ADC-CC4B-4A37-B751-20CC3E36B968}">
                <a16:creationId xmlns:a16="http://schemas.microsoft.com/office/drawing/2010/main" id="{EC68B471-B653-4FC0-A19B-7E3B6D722CC6}"/>
              </a:ext>
            </a:extLst>
          </p:cNvPr>
          <p:cNvSpPr txBox="1"/>
          <p:nvPr/>
        </p:nvSpPr>
        <p:spPr>
          <a:xfrm flipH="false" flipV="false" rot="0">
            <a:off x="1676400" y="1192844"/>
            <a:ext cx="5784951" cy="47615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25000"/>
              </a:lnSpc>
              <a:defRPr dirty="0" lang="en-US" sz="1400"/>
            </a:pPr>
            <a:r>
              <a:rPr b="0" dirty="0" lang="en-US" sz="2000">
                <a:latin typeface="Open Sans"/>
              </a:rPr>
              <a:t>S</a:t>
            </a:r>
            <a:r>
              <a:rPr b="0" dirty="0" lang="en-US" sz="2000">
                <a:latin typeface="Open Sans"/>
              </a:rPr>
              <a:t>mart templates</a:t>
            </a:r>
            <a:endParaRPr b="0" dirty="0" lang="en-US" sz="2000">
              <a:latin typeface="Open Sans"/>
            </a:endParaRPr>
          </a:p>
        </p:txBody>
      </p:sp>
    </p:spTree>
    <p:extLst>
      <p:ext uri="{AC7FDA6B-70D5-43AA-B16F-C97AD3768A92}">
        <p14:creationId xmlns:p14="http://schemas.microsoft.com/office/powerpoint/2010/main" val="1717155349319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526CAA21-F7D3-4561-B791-69D71BAE2E8E}">
                <a16:creationId xmlns:a16="http://schemas.microsoft.com/office/drawing/2010/main" id="{F7E182F5-49FF-45F7-A453-F8DEDDF8941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5920" l="0" r="0" t="11800"/>
          <a:stretch>
            <a:fillRect/>
          </a:stretch>
        </p:blipFill>
        <p:spPr>
          <a:xfrm flipH="false" flipV="false" rot="0">
            <a:off x="657225" y="1067114"/>
            <a:ext cx="7768336" cy="3717488"/>
          </a:xfrm>
          <a:prstGeom prst="rect">
            <a:avLst/>
          </a:prstGeom>
          <a:noFill/>
        </p:spPr>
      </p:pic>
      <p:sp>
        <p:nvSpPr>
          <p:cNvPr id="3" name="">
            <a:extLst>
              <a:ext uri="{423FB9B0-471C-4D19-BD26-A46C1E519D63}">
                <a16:creationId xmlns:a16="http://schemas.microsoft.com/office/drawing/2010/main" id="{97A52E06-51B5-4DA3-90F2-DA24B67FF950}"/>
              </a:ext>
            </a:extLst>
          </p:cNvPr>
          <p:cNvSpPr/>
          <p:nvPr/>
        </p:nvSpPr>
        <p:spPr>
          <a:xfrm flipH="true" flipV="false" rot="0">
            <a:off x="7200900" y="1507445"/>
            <a:ext cx="1347539" cy="565327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C18D10B9-C47A-426A-AFAD-35D8145672F2}">
                <a16:creationId xmlns:a16="http://schemas.microsoft.com/office/drawing/2010/main" id="{36EF595D-3486-4DCB-95EF-C1DBFF31BEF2}"/>
              </a:ext>
            </a:extLst>
          </p:cNvPr>
          <p:cNvSpPr/>
          <p:nvPr/>
        </p:nvSpPr>
        <p:spPr>
          <a:xfrm flipH="true" flipV="false" rot="0">
            <a:off x="7772400" y="1444552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89551684-3708-469E-B1B1-CB8F6165EE5F}">
                <a16:creationId xmlns:a16="http://schemas.microsoft.com/office/drawing/2010/main" id="{D7A4DCFA-D367-4A62-951D-68CF42E6D3D1}"/>
              </a:ext>
            </a:extLst>
          </p:cNvPr>
          <p:cNvSpPr txBox="1"/>
          <p:nvPr/>
        </p:nvSpPr>
        <p:spPr>
          <a:xfrm flipH="false" flipV="false" rot="0">
            <a:off x="7248525" y="1517913"/>
            <a:ext cx="1251004" cy="5218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Set up rules that assign values to fields when they match a specified criteria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">
            <a:extLst>
              <a:ext uri="{BCD68BFF-F23A-44BC-8C8E-997761C63636}">
                <a16:creationId xmlns:a16="http://schemas.microsoft.com/office/drawing/2010/main" id="{4203E5FD-26F8-436B-A627-03ED59929652}"/>
              </a:ext>
            </a:extLst>
          </p:cNvPr>
          <p:cNvSpPr/>
          <p:nvPr/>
        </p:nvSpPr>
        <p:spPr>
          <a:xfrm flipH="true" flipV="false" rot="0">
            <a:off x="556526" y="4085282"/>
            <a:ext cx="1599152" cy="662492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584034BF-10CF-470A-A29B-83DD992468F7}">
                <a16:creationId xmlns:a16="http://schemas.microsoft.com/office/drawing/2010/main" id="{D5C16185-DE0F-4FD6-9CBC-FB51C3CD6A29}"/>
              </a:ext>
            </a:extLst>
          </p:cNvPr>
          <p:cNvSpPr/>
          <p:nvPr/>
        </p:nvSpPr>
        <p:spPr>
          <a:xfrm flipH="true" flipV="false" rot="0">
            <a:off x="903503" y="4022693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D5BFBFF5-1B55-4326-A32C-9AB87CE71E1D}">
                <a16:creationId xmlns:a16="http://schemas.microsoft.com/office/drawing/2010/main" id="{C65409A5-7B25-4CE9-A1B6-DE46BC10E542}"/>
              </a:ext>
            </a:extLst>
          </p:cNvPr>
          <p:cNvSpPr txBox="1"/>
          <p:nvPr/>
        </p:nvSpPr>
        <p:spPr>
          <a:xfrm flipH="false" flipV="false" rot="0">
            <a:off x="566051" y="4151957"/>
            <a:ext cx="1595342" cy="5218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Effortlessly craft customizable templates tailored to various departments using the drag-and-drop interface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</p:spTree>
    <p:extLst>
      <p:ext uri="{55915F85-9110-43D1-A663-A3299FACF87B}">
        <p14:creationId xmlns:p14="http://schemas.microsoft.com/office/powerpoint/2010/main" val="1717155349320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6FA92E9-6870-45BF-A5F7-246A4DB3875F}">
                <a16:creationId xmlns:a16="http://schemas.microsoft.com/office/drawing/2010/main" id="{A15B7B93-C51F-472B-99E3-CFF1FD56B1B3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94B9C838-2DDA-4034-AB63-D89F6EB88178}">
                <a16:creationId xmlns:a16="http://schemas.microsoft.com/office/drawing/2010/main" id="{DD0454E6-E55C-46B7-89FD-D0CFE034D1F1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605D0E48-F242-4773-B9AA-92C10E998C60}">
                <a16:creationId xmlns:a16="http://schemas.microsoft.com/office/drawing/2010/main" id="{E3A18096-95AF-4ABA-BDB7-B8FE5D3F24ED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C7728DEA-07C5-454E-BCB3-3ECA2DD3480D}">
                <a16:creationId xmlns:a16="http://schemas.microsoft.com/office/drawing/2010/main" id="{17139924-94A7-4C65-928D-7DE68543A0E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4BFA346C-2205-44EC-A873-7DEA74ED76DC}">
                <a16:creationId xmlns:a16="http://schemas.microsoft.com/office/drawing/2010/main" id="{BBAA1206-2A24-47AF-A7A3-F82A24BFC169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F9AD8297-A784-4B13-B7B0-4E4DFC6023C4}">
                <a16:creationId xmlns:a16="http://schemas.microsoft.com/office/drawing/2010/main" id="{4350396C-CA5D-4B1B-A637-CE8BEBE7D2FF}"/>
              </a:ext>
            </a:extLst>
          </p:cNvPr>
          <p:cNvSpPr/>
          <p:nvPr/>
        </p:nvSpPr>
        <p:spPr>
          <a:xfrm flipH="false" flipV="false" rot="0">
            <a:off x="4829175" y="2286000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B73CE232-A6C1-4C0E-9492-AEAB670241AE}">
                <a16:creationId xmlns:a16="http://schemas.microsoft.com/office/drawing/2010/main" id="{40B17621-C58B-40A3-A1CC-090F6C4D75EE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50AE50D6-EC5A-412F-B3CE-DA8FBA70314A}">
                <a16:creationId xmlns:a16="http://schemas.microsoft.com/office/drawing/2010/main" id="{698EE5F6-3CE0-46E0-8EA3-731EC1F5A2ED}"/>
              </a:ext>
            </a:extLst>
          </p:cNvPr>
          <p:cNvSpPr txBox="1"/>
          <p:nvPr/>
        </p:nvSpPr>
        <p:spPr>
          <a:xfrm flipH="false" flipV="false" rot="0">
            <a:off x="5051974" y="53319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Operational efficiency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0" name="">
            <a:extLst>
              <a:ext uri="{046F66E0-93D2-4523-A396-343D25296AC0}">
                <a16:creationId xmlns:a16="http://schemas.microsoft.com/office/drawing/2010/main" id="{3E64DC61-F87B-4ED8-BC8E-D719B8EEE1AB}"/>
              </a:ext>
            </a:extLst>
          </p:cNvPr>
          <p:cNvSpPr txBox="1"/>
          <p:nvPr/>
        </p:nvSpPr>
        <p:spPr>
          <a:xfrm flipH="false" flipV="false" rot="0">
            <a:off x="5051974" y="765943"/>
            <a:ext cx="3819848" cy="826579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Automate the entire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identity life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 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cycle process by streamlining administrative tasks,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thereby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reducing the burden on IT administrators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minimizing the risk of errors,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and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improving overall operational efficiency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1" name="">
            <a:extLst>
              <a:ext uri="{C7024CAA-1E06-45C5-92C6-79545CDF095B}">
                <a16:creationId xmlns:a16="http://schemas.microsoft.com/office/drawing/2010/main" id="{6FEC439D-7D59-4F8C-B451-3FBDA953290F}"/>
              </a:ext>
            </a:extLst>
          </p:cNvPr>
          <p:cNvSpPr txBox="1"/>
          <p:nvPr/>
        </p:nvSpPr>
        <p:spPr>
          <a:xfrm flipH="false" flipV="false" rot="0">
            <a:off x="5429688" y="20878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Reduced risk of errors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2" name="">
            <a:extLst>
              <a:ext uri="{FE4BB688-1BAF-42D8-83BE-37942C4B2D9A}">
                <a16:creationId xmlns:a16="http://schemas.microsoft.com/office/drawing/2010/main" id="{CD0E17A8-F50B-45B2-BBBA-EFB3AE211B62}"/>
              </a:ext>
            </a:extLst>
          </p:cNvPr>
          <p:cNvSpPr txBox="1"/>
          <p:nvPr/>
        </p:nvSpPr>
        <p:spPr>
          <a:xfrm flipH="false" flipV="false" rot="0">
            <a:off x="5429688" y="2335853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Reduce the likelihood of manual errors that can occur during user onboarding, offboarding, and profile changes, ensuring data accuracy and integrity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3" name="">
            <a:extLst>
              <a:ext uri="{45DA4B9D-79C1-451E-9180-FDA92858DD3D}">
                <a16:creationId xmlns:a16="http://schemas.microsoft.com/office/drawing/2010/main" id="{B710508B-E59F-4134-9825-29AE771C172E}"/>
              </a:ext>
            </a:extLst>
          </p:cNvPr>
          <p:cNvSpPr txBox="1"/>
          <p:nvPr/>
        </p:nvSpPr>
        <p:spPr>
          <a:xfrm flipH="false" flipV="false" rot="0">
            <a:off x="5083443" y="36211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Customizable templates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4" name="">
            <a:extLst>
              <a:ext uri="{455CD85D-7C53-47FE-BE2C-13761A3CB89E}">
                <a16:creationId xmlns:a16="http://schemas.microsoft.com/office/drawing/2010/main" id="{C0955E59-1EC5-4646-893A-EC8F4E113588}"/>
              </a:ext>
            </a:extLst>
          </p:cNvPr>
          <p:cNvSpPr txBox="1"/>
          <p:nvPr/>
        </p:nvSpPr>
        <p:spPr>
          <a:xfrm flipH="false" flipV="false" rot="0">
            <a:off x="5083445" y="3871560"/>
            <a:ext cx="3354390" cy="460914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Utilize predefined templates with intuitive creation rules for quick and easy user onboarding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5" name="">
            <a:extLst>
              <a:ext uri="{6B44EFD5-BE34-4AEB-8574-82DAA3E23825}">
                <a16:creationId xmlns:a16="http://schemas.microsoft.com/office/drawing/2010/main" id="{BBBFF336-5FAB-4002-B55A-9DE47836C561}"/>
              </a:ext>
            </a:extLst>
          </p:cNvPr>
          <p:cNvSpPr txBox="1"/>
          <p:nvPr/>
        </p:nvSpPr>
        <p:spPr>
          <a:xfrm flipH="false" flipV="false" rot="0">
            <a:off x="516416" y="1247775"/>
            <a:ext cx="3749859" cy="265494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Reap the benefits </a:t>
            </a:r>
          </a:p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of managing your identities throughout their entire life </a:t>
            </a:r>
          </a:p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cycle with </a:t>
            </a:r>
            <a:r>
              <a:rPr b="0" dirty="0" lang="en-US" sz="2800">
                <a:solidFill>
                  <a:srgbClr val="e6d8b9"/>
                </a:solidFill>
                <a:latin typeface="Open Sans"/>
              </a:rPr>
              <a:t>life cycle management</a:t>
            </a:r>
            <a:endParaRPr b="0" dirty="0" lang="en-US" sz="2800">
              <a:solidFill>
                <a:srgbClr val="e6d8b9"/>
              </a:solidFill>
              <a:latin typeface="Open Sans"/>
            </a:endParaRPr>
          </a:p>
        </p:txBody>
      </p:sp>
      <p:pic>
        <p:nvPicPr>
          <p:cNvPr id="16" name="">
            <a:extLst>
              <a:ext uri="{DB17B5D3-AD42-498C-ACEA-A07CF11C8DC2}">
                <a16:creationId xmlns:a16="http://schemas.microsoft.com/office/drawing/2010/main" id="{38A8712A-6433-451E-9B8B-23197D8C308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00279" y="1025394"/>
            <a:ext cx="283330" cy="224304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28AEE912-8A05-4974-A3CA-5EE3290AB406}">
                <a16:creationId xmlns:a16="http://schemas.microsoft.com/office/drawing/2010/main" id="{D4B88671-72DE-43A1-9C31-87D1097233C7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962525" y="2438400"/>
            <a:ext cx="298665" cy="266204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1CE3D51C-5B25-4E74-9C32-4DD1B217B97F}">
                <a16:creationId xmlns:a16="http://schemas.microsoft.com/office/drawing/2010/main" id="{7B06417B-C272-4F04-9463-882CA15CAA07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632436" y="3864245"/>
            <a:ext cx="295522" cy="255736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C5FF2652-7228-43C2-82C0-DB4FA112C812}">
                <a16:creationId xmlns:a16="http://schemas.microsoft.com/office/drawing/2010/main" id="{2FE0D72E-523C-4C11-AAA3-D6DCDD5C0D57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82728B61-E33E-4172-A547-2A19177EF176}">
        <p14:creationId xmlns:p14="http://schemas.microsoft.com/office/powerpoint/2010/main" val="1717155349323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AD4A6BC-4F65-4D1C-AD3F-03635E9BB6B9}">
                <a16:creationId xmlns:a16="http://schemas.microsoft.com/office/drawing/2010/main" id="{8BCAF023-2ED7-46F1-B6D0-942CCED73C97}"/>
              </a:ext>
            </a:extLst>
          </p:cNvPr>
          <p:cNvSpPr/>
          <p:nvPr/>
        </p:nvSpPr>
        <p:spPr>
          <a:xfrm flipH="false" flipV="false" rot="0">
            <a:off x="0" y="0"/>
            <a:ext cx="6798983" cy="5160892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4EE7E3E8-0B4D-467E-A069-CA02B97C70A2}">
                <a16:creationId xmlns:a16="http://schemas.microsoft.com/office/drawing/2010/main" id="{596ABF4C-2F80-4524-B9F1-DD014D6B8F3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38720" t="0"/>
          <a:stretch>
            <a:fillRect/>
          </a:stretch>
        </p:blipFill>
        <p:spPr>
          <a:xfrm flipH="false" flipV="false" rot="0">
            <a:off x="0" y="9525"/>
            <a:ext cx="6751754" cy="5129927"/>
          </a:xfrm>
          <a:prstGeom prst="rect">
            <a:avLst/>
          </a:prstGeom>
          <a:noFill/>
        </p:spPr>
      </p:pic>
      <p:sp>
        <p:nvSpPr>
          <p:cNvPr id="4" name="">
            <a:extLst>
              <a:ext uri="{52D00C07-E84F-48F7-8E8E-44C5DAF41461}">
                <a16:creationId xmlns:a16="http://schemas.microsoft.com/office/drawing/2010/main" id="{DEBF93D1-E204-44EA-967A-ABD325C0459F}"/>
              </a:ext>
            </a:extLst>
          </p:cNvPr>
          <p:cNvSpPr txBox="1"/>
          <p:nvPr/>
        </p:nvSpPr>
        <p:spPr>
          <a:xfrm flipH="false" flipV="false" rot="0">
            <a:off x="755446" y="1884187"/>
            <a:ext cx="4312510" cy="1085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A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n organization is managing the identity life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cycle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f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or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a diverse workforce. Traditional processes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d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on't keep up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with employee turnover and profile changes. These challenges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result in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time-consuming, error-prone onboarding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a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nd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offboarding, leading to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security gaps and compliance concerns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">
            <a:extLst>
              <a:ext uri="{C90AE9C2-F478-49F6-954A-4AC8A80184C5}">
                <a16:creationId xmlns:a16="http://schemas.microsoft.com/office/drawing/2010/main" id="{6399B86C-E87E-48B0-9994-8F6D3AD03B6E}"/>
              </a:ext>
            </a:extLst>
          </p:cNvPr>
          <p:cNvSpPr txBox="1"/>
          <p:nvPr/>
        </p:nvSpPr>
        <p:spPr>
          <a:xfrm flipH="false" flipV="false" rot="0">
            <a:off x="755446" y="15984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6" name="">
            <a:extLst>
              <a:ext uri="{45D6DA44-C38C-40A4-AB63-53D5500B6268}">
                <a16:creationId xmlns:a16="http://schemas.microsoft.com/office/drawing/2010/main" id="{18A928CF-DDC4-446E-972E-F3914F046A7F}"/>
              </a:ext>
            </a:extLst>
          </p:cNvPr>
          <p:cNvSpPr txBox="1"/>
          <p:nvPr/>
        </p:nvSpPr>
        <p:spPr>
          <a:xfrm flipH="false" flipV="false" rot="0">
            <a:off x="755446" y="332342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7" name="">
            <a:extLst>
              <a:ext uri="{163E7452-5D78-420D-B5D9-2EA2A66B7566}">
                <a16:creationId xmlns:a16="http://schemas.microsoft.com/office/drawing/2010/main" id="{4CBA84EF-895E-4DAB-8B53-BE63824AB8C5}"/>
              </a:ext>
            </a:extLst>
          </p:cNvPr>
          <p:cNvSpPr txBox="1"/>
          <p:nvPr/>
        </p:nvSpPr>
        <p:spPr>
          <a:xfrm flipH="false" flipV="false" rot="0">
            <a:off x="755446" y="3609174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Implementing identity life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cycle management enhances agility and security, ensuring regulatory compliance and aligning employee engagements with legal standards. This fosters sustainable growth in today's dynamic business landscape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8" name="">
            <a:extLst>
              <a:ext uri="{419B9C5B-61B9-4984-8ED0-6E5BFBE8AC74}">
                <a16:creationId xmlns:a16="http://schemas.microsoft.com/office/drawing/2010/main" id="{EEE876F6-FB8F-423B-A7EF-91CDB7A84EE7}"/>
              </a:ext>
            </a:extLst>
          </p:cNvPr>
          <p:cNvSpPr/>
          <p:nvPr/>
        </p:nvSpPr>
        <p:spPr>
          <a:xfrm flipH="false" flipV="false" rot="0">
            <a:off x="669121" y="16277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BA62F4DB-B77F-45F4-A427-A8973BD2B198}">
                <a16:creationId xmlns:a16="http://schemas.microsoft.com/office/drawing/2010/main" id="{2DA760DE-72BB-4144-BCCE-9E5C6E4FD84F}"/>
              </a:ext>
            </a:extLst>
          </p:cNvPr>
          <p:cNvSpPr/>
          <p:nvPr/>
        </p:nvSpPr>
        <p:spPr>
          <a:xfrm flipH="false" flipV="false" rot="0">
            <a:off x="669121" y="335773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hidden="false" id="10" name="Title 1">
            <a:extLst>
              <a:ext uri="{A4807AD3-FF5D-43F3-A2C8-60C7D8BED60A}">
                <a16:creationId xmlns:a16="http://schemas.microsoft.com/office/drawing/2010/main" id="{75939ED6-7EED-4AB8-B1CA-1CE1B7C6570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>
                <a:latin typeface="Open Sans-demi_bold"/>
              </a:rPr>
              <a:t>Life cycle management </a:t>
            </a:r>
            <a:r>
              <a:rPr dirty="0" lang="en-US">
                <a:latin typeface="Open Sans-demi_bold"/>
              </a:rPr>
              <a:t>use</a:t>
            </a:r>
            <a:r>
              <a:rPr dirty="0" lang="en-US">
                <a:latin typeface="Open Sans-demi_bold"/>
              </a:rPr>
              <a:t> </a:t>
            </a:r>
            <a:r>
              <a:rPr dirty="0" lang="en-US">
                <a:latin typeface="Open Sans-demi_bold"/>
              </a:rPr>
              <a:t>case</a:t>
            </a:r>
            <a:endParaRPr dirty="0" lang="en-US">
              <a:latin typeface="Open Sans-demi_bold"/>
            </a:endParaRPr>
          </a:p>
        </p:txBody>
      </p:sp>
      <p:pic>
        <p:nvPicPr>
          <p:cNvPr id="11" name="">
            <a:extLst>
              <a:ext uri="{C73717C9-6210-4FA4-BCA6-F43FCFD480DF}">
                <a16:creationId xmlns:a16="http://schemas.microsoft.com/office/drawing/2010/main" id="{B7382968-946E-435D-8FF1-0F7E5E21C59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8880" l="0" r="0" t="0"/>
          <a:stretch>
            <a:fillRect/>
          </a:stretch>
        </p:blipFill>
        <p:spPr>
          <a:xfrm flipH="false" flipV="false" rot="0">
            <a:off x="5543550" y="1619250"/>
            <a:ext cx="3600602" cy="3521089"/>
          </a:xfrm>
          <a:prstGeom prst="rect">
            <a:avLst/>
          </a:prstGeom>
          <a:noFill/>
        </p:spPr>
      </p:pic>
    </p:spTree>
    <p:extLst>
      <p:ext uri="{D8AF63BF-6B03-468C-9808-BBB6EDC02C22}">
        <p14:creationId xmlns:p14="http://schemas.microsoft.com/office/powerpoint/2010/main" val="1717155349325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68A810EA-2836-4EF9-9D62-B299E577DA7F}">
                <a16:creationId xmlns:a16="http://schemas.microsoft.com/office/drawing/2010/main" id="{64833502-7055-4169-898D-9949D4B6694C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47775" y="2493673"/>
            <a:ext cx="6141948" cy="1164069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  <a:latin typeface="Open Sans-light"/>
              </a:rPr>
              <a:t>Streamline </a:t>
            </a:r>
            <a:r>
              <a:rPr dirty="0" lang="en-US" sz="3200">
                <a:solidFill>
                  <a:srgbClr val="00212b"/>
                </a:solidFill>
                <a:latin typeface="Open Sans-light"/>
              </a:rPr>
              <a:t>access to enterprise resources with secure </a:t>
            </a:r>
            <a:r>
              <a:rPr dirty="0" err="1" lang="en-US" sz="3200">
                <a:solidFill>
                  <a:srgbClr val="00212b"/>
                </a:solidFill>
                <a:latin typeface="Open Sans-light"/>
              </a:rPr>
              <a:t>SSO</a:t>
            </a:r>
            <a:endParaRPr dirty="0" err="1" lang="en-US" sz="3200">
              <a:solidFill>
                <a:srgbClr val="00212b"/>
              </a:solidFill>
              <a:latin typeface="Open Sans-light"/>
            </a:endParaRPr>
          </a:p>
        </p:txBody>
      </p:sp>
      <p:sp>
        <p:nvSpPr>
          <p:cNvPr id="3" name="Text Placeholder 2">
            <a:extLst>
              <a:ext uri="{EEA6101B-2F65-4D23-99D7-5B3EAC61DF06}">
                <a16:creationId xmlns:a16="http://schemas.microsoft.com/office/drawing/2010/main" id="{72B56660-83E0-442F-83F7-3D63431EE76C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47775" y="19605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Open Sans-demi_bold"/>
              </a:rPr>
              <a:t>Single sign-on</a:t>
            </a:r>
            <a:r>
              <a:rPr dirty="0" lang="en-US" sz="3600">
                <a:solidFill>
                  <a:srgbClr val="00212b"/>
                </a:solidFill>
                <a:latin typeface="Open Sans-demi_bold"/>
              </a:rPr>
              <a:t> (</a:t>
            </a:r>
            <a:r>
              <a:rPr dirty="0" err="1" lang="en-US" sz="3600">
                <a:solidFill>
                  <a:srgbClr val="00212b"/>
                </a:solidFill>
                <a:latin typeface="Open Sans-demi_bold"/>
              </a:rPr>
              <a:t>SSO</a:t>
            </a:r>
            <a:r>
              <a:rPr dirty="0" lang="en-US" sz="3600">
                <a:solidFill>
                  <a:srgbClr val="00212b"/>
                </a:solidFill>
                <a:latin typeface="Open Sans-demi_bold"/>
              </a:rPr>
              <a:t>)</a:t>
            </a:r>
            <a:endParaRPr dirty="0" lang="en-US" sz="3600">
              <a:solidFill>
                <a:srgbClr val="00212b"/>
              </a:solidFill>
              <a:latin typeface="Open Sans-demi_bold"/>
            </a:endParaRPr>
          </a:p>
        </p:txBody>
      </p:sp>
      <p:grpSp>
        <p:nvGrpSpPr>
          <p:cNvPr id="4" name="">
            <a:extLst>
              <a:ext uri="{FDBC35B9-F146-4C89-AFA0-E232B8CBC381}">
                <a16:creationId xmlns:a16="http://schemas.microsoft.com/office/drawing/2010/main" id="{A0506998-511E-4BBF-8E0B-FB33ADF4A980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07144" y="14282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50BEAFDE-ABA8-4622-AC6D-E169F84D4C50}">
                  <a16:creationId xmlns:a16="http://schemas.microsoft.com/office/drawing/2010/main" id="{4A766F1C-6FF9-4220-ADFC-DB49609DBD32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075BA695-938E-4B0E-928A-52FD3B9CBAFA}">
                  <a16:creationId xmlns:a16="http://schemas.microsoft.com/office/drawing/2010/main" id="{84B19A65-DDB5-4C85-A663-A16488D5D553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Open Sans-demi_bold"/>
              </a:endParaRPr>
            </a:p>
          </p:txBody>
        </p:sp>
      </p:grpSp>
    </p:spTree>
    <p:extLst>
      <p:ext uri="{24870FFC-E32D-4F30-AE06-42A8FC9CD9C5}">
        <p14:creationId xmlns:p14="http://schemas.microsoft.com/office/powerpoint/2010/main" val="1717155349328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B82BD357-516F-4437-A0D5-095281978D83}">
                <a16:creationId xmlns:a16="http://schemas.microsoft.com/office/drawing/2010/main" id="{D7F3C8C0-9E63-474A-B4A0-38E9951E5262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29000"/>
          </a:blip>
          <a:srcRect b="7380" l="2480" r="16140" t="620"/>
          <a:stretch>
            <a:fillRect/>
          </a:stretch>
        </p:blipFill>
        <p:spPr>
          <a:xfrm flipH="false" flipV="false" rot="0">
            <a:off x="-22593" y="-96040"/>
            <a:ext cx="9173279" cy="5332657"/>
          </a:xfrm>
          <a:prstGeom prst="rect">
            <a:avLst/>
          </a:prstGeom>
          <a:noFill/>
        </p:spPr>
      </p:pic>
      <p:sp>
        <p:nvSpPr>
          <p:cNvPr id="3" name="">
            <a:extLst>
              <a:ext uri="{ABB3879D-525A-482C-9F90-08F6DAA79BE2}">
                <a16:creationId xmlns:a16="http://schemas.microsoft.com/office/drawing/2010/main" id="{97510D63-71AC-4415-B69C-F50139E2E98A}"/>
              </a:ext>
            </a:extLst>
          </p:cNvPr>
          <p:cNvSpPr/>
          <p:nvPr/>
        </p:nvSpPr>
        <p:spPr>
          <a:xfrm flipH="false" flipV="false" rot="0">
            <a:off x="0" y="0"/>
            <a:ext cx="9157925" cy="5157083"/>
          </a:xfrm>
          <a:prstGeom prst="rect">
            <a:avLst/>
          </a:prstGeom>
          <a:solidFill>
            <a:srgbClr val="e6d8b9">
              <a:alpha val="13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D3C8E389-9AA3-4484-B2C9-D672CBD57D37}">
                <a16:creationId xmlns:a16="http://schemas.microsoft.com/office/drawing/2010/main" id="{4D1EB986-865E-44B1-AD32-9E63698E68F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  <p:sp>
        <p:nvSpPr>
          <p:cNvPr hidden="false" id="5" name="">
            <a:extLst>
              <a:ext uri="{6FC750BD-4E5B-44B9-8C43-E1DCE15FCB09}">
                <a16:creationId xmlns:a16="http://schemas.microsoft.com/office/drawing/2010/main" id="{494F2490-22BA-4B86-8469-02353D5F0E63}"/>
              </a:ext>
            </a:extLst>
          </p:cNvPr>
          <p:cNvSpPr txBox="1">
            <a:spLocks noGrp="true"/>
          </p:cNvSpPr>
          <p:nvPr/>
        </p:nvSpPr>
        <p:spPr>
          <a:xfrm rot="0">
            <a:off x="400050" y="1278569"/>
            <a:ext cx="3787244" cy="3348485"/>
          </a:xfrm>
          <a:prstGeom prst="rect">
            <a:avLst/>
          </a:prstGeom>
          <a:ln>
            <a:noFill/>
          </a:ln>
          <a:effectLst/>
        </p:spPr>
        <p:txBody>
          <a:bodyPr anchor="t" bIns="45720" lIns="91440" numCol="1" rIns="91440" rtlCol="0" spcCol="0" tIns="93600">
            <a:sp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Identity360's vision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Critical </a:t>
            </a:r>
            <a:r>
              <a:rPr b="0" dirty="0" err="1" i="0" lang="en-US" sz="1100">
                <a:solidFill>
                  <a:srgbClr val="00212b"/>
                </a:solidFill>
                <a:latin typeface="Open Sans"/>
              </a:rPr>
              <a:t>IAM</a:t>
            </a: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 challenges for enterprises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Identity360</a:t>
            </a: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 solutions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Universal Directory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Integrations</a:t>
            </a:r>
          </a:p>
          <a:p>
            <a:pPr algn="l" indent="-190500" lvl="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Life cycle management</a:t>
            </a:r>
          </a:p>
          <a:p>
            <a:pPr algn="l" indent="-19050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Single sign-on (SSO)</a:t>
            </a:r>
          </a:p>
          <a:p>
            <a:pPr algn="l" indent="-190500" marL="190500" rtl="false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Multi-factor authentication</a:t>
            </a: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 </a:t>
            </a: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(MFA)</a:t>
            </a:r>
            <a:endParaRPr b="0" dirty="0" i="0" lang="en-US" sz="1100">
              <a:solidFill>
                <a:srgbClr val="00212b"/>
              </a:solidFill>
              <a:latin typeface="Open Sans"/>
            </a:endParaRPr>
          </a:p>
        </p:txBody>
      </p:sp>
      <p:sp>
        <p:nvSpPr>
          <p:cNvPr hidden="false" id="6" name="">
            <a:extLst>
              <a:ext uri="{FE3AB487-2E50-4B65-B4F7-1DE6BFAA8E37}">
                <a16:creationId xmlns:a16="http://schemas.microsoft.com/office/drawing/2010/main" id="{E08AAB55-9639-4F97-9DE3-87E4BB40534F}"/>
              </a:ext>
            </a:extLst>
          </p:cNvPr>
          <p:cNvSpPr txBox="1">
            <a:spLocks noGrp="true"/>
          </p:cNvSpPr>
          <p:nvPr/>
        </p:nvSpPr>
        <p:spPr>
          <a:xfrm rot="0">
            <a:off x="3569893" y="1285875"/>
            <a:ext cx="2846651" cy="1891731"/>
          </a:xfrm>
          <a:prstGeom prst="rect">
            <a:avLst/>
          </a:prstGeom>
          <a:ln>
            <a:noFill/>
          </a:ln>
          <a:effectLst/>
        </p:spPr>
        <p:txBody>
          <a:bodyPr anchor="t" bIns="45720" lIns="91440" numCol="1" rIns="91440" rtlCol="0" spcCol="0" tIns="93600">
            <a:sp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b="0" dirty="0" i="0" lang="en-US" sz="1600">
                <a:solidFill>
                  <a:schemeClr val="tx1"/>
                </a:solidFill>
                <a:latin typeface="Zoho Puvi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Zoho Puvi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Zoho Puvi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Zoho Puvi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Zoho Puvi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-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-190500" lvl="0" marL="190500" rtl="false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Access management</a:t>
            </a:r>
          </a:p>
          <a:p>
            <a:pPr algn="l" indent="-190500" lvl="0" marL="190500" rtl="false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Delegation</a:t>
            </a:r>
          </a:p>
          <a:p>
            <a:pPr algn="l" indent="-190500" lvl="0" marL="190500" rtl="false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Reports </a:t>
            </a: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and</a:t>
            </a: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 identity analytics</a:t>
            </a:r>
          </a:p>
          <a:p>
            <a:pPr algn="l" indent="-190500" lvl="0" marL="190500" rtl="false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Identity360 architecture</a:t>
            </a:r>
          </a:p>
          <a:p>
            <a:pPr algn="l" indent="-190500" lvl="0" marL="190500" rtl="false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Pct val="135000"/>
              <a:buFont typeface="Arial"/>
              <a:buChar char="•"/>
            </a:pPr>
            <a:r>
              <a:rPr b="0" dirty="0" i="0" lang="en-US" sz="1100">
                <a:solidFill>
                  <a:srgbClr val="00212b"/>
                </a:solidFill>
                <a:latin typeface="Open Sans"/>
              </a:rPr>
              <a:t>Identity360 licensing</a:t>
            </a:r>
            <a:endParaRPr b="0" dirty="0" i="0" lang="en-US" sz="1100">
              <a:solidFill>
                <a:srgbClr val="00212b"/>
              </a:solidFill>
              <a:latin typeface="Open Sans"/>
            </a:endParaRPr>
          </a:p>
        </p:txBody>
      </p:sp>
      <p:sp>
        <p:nvSpPr>
          <p:cNvPr hidden="false" id="7" name="">
            <a:extLst>
              <a:ext uri="{16ABB9DE-8375-4B71-91BA-808061FDFD14}">
                <a16:creationId xmlns:a16="http://schemas.microsoft.com/office/drawing/2010/main" id="{3A80A2D1-ACCE-483F-AABE-41D68E68AA21}"/>
              </a:ext>
            </a:extLst>
          </p:cNvPr>
          <p:cNvSpPr txBox="1">
            <a:spLocks noGrp="true"/>
          </p:cNvSpPr>
          <p:nvPr/>
        </p:nvSpPr>
        <p:spPr>
          <a:xfrm rot="0">
            <a:off x="405231" y="364169"/>
            <a:ext cx="2563406" cy="630421"/>
          </a:xfrm>
          <a:prstGeom prst="rect">
            <a:avLst/>
          </a:prstGeom>
          <a:ln>
            <a:noFill/>
          </a:ln>
          <a:effectLst/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dirty="0" i="0" lang="en-US" sz="2000">
                <a:solidFill>
                  <a:schemeClr val="tx1"/>
                </a:solidFill>
                <a:latin typeface="Zoho Puvi-demi_bold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3600">
                <a:solidFill>
                  <a:srgbClr val="00212b"/>
                </a:solidFill>
                <a:latin typeface="Open Sans-demi_bold"/>
              </a:rPr>
              <a:t>Outline</a:t>
            </a:r>
            <a:endParaRPr b="1" dirty="0" i="0" lang="en-US" sz="3600">
              <a:solidFill>
                <a:srgbClr val="00212b"/>
              </a:solidFill>
              <a:latin typeface="Open Sans-demi_bold"/>
            </a:endParaRPr>
          </a:p>
        </p:txBody>
      </p:sp>
      <p:pic>
        <p:nvPicPr>
          <p:cNvPr id="8" name="">
            <a:extLst>
              <a:ext uri="{4397E69D-A1FB-491A-8F1F-336B24F1307D}">
                <a16:creationId xmlns:a16="http://schemas.microsoft.com/office/drawing/2010/main" id="{09FEABDA-7EC2-4D4F-960C-E91BA0FD86B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true" flipV="false" rot="0">
            <a:off x="5495391" y="2469384"/>
            <a:ext cx="4006672" cy="2674115"/>
          </a:xfrm>
          <a:prstGeom prst="rect">
            <a:avLst/>
          </a:prstGeom>
          <a:noFill/>
        </p:spPr>
      </p:pic>
    </p:spTree>
    <p:extLst>
      <p:ext uri="{D5BE9FBB-D4DC-4CC1-B81F-5481F01E2E28}">
        <p14:creationId xmlns:p14="http://schemas.microsoft.com/office/powerpoint/2010/main" val="1717155349299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A17A90C-F4C3-424D-AEAC-A7ECB04FFC44}">
                <a16:creationId xmlns:a16="http://schemas.microsoft.com/office/drawing/2010/main" id="{3A9BACA2-91C8-40FC-95B3-4F0D29D42479}"/>
              </a:ext>
            </a:extLst>
          </p:cNvPr>
          <p:cNvSpPr txBox="1"/>
          <p:nvPr/>
        </p:nvSpPr>
        <p:spPr>
          <a:xfrm flipH="false" flipV="false" rot="0">
            <a:off x="2171700" y="1085840"/>
            <a:ext cx="4793113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Zoho Puvi"/>
              </a:rPr>
              <a:t>How does </a:t>
            </a:r>
            <a:r>
              <a:rPr b="0" dirty="0" err="1" lang="en-US" sz="2000">
                <a:latin typeface="Zoho Puvi"/>
              </a:rPr>
              <a:t>SSO</a:t>
            </a:r>
            <a:r>
              <a:rPr b="0" dirty="0" lang="en-US" sz="2000">
                <a:latin typeface="Zoho Puvi"/>
              </a:rPr>
              <a:t> work?</a:t>
            </a:r>
            <a:endParaRPr b="0" dirty="0" lang="en-US" sz="2000">
              <a:latin typeface="Zoho Puvi"/>
            </a:endParaRPr>
          </a:p>
        </p:txBody>
      </p:sp>
      <p:sp>
        <p:nvSpPr>
          <p:cNvPr id="3" name="">
            <a:extLst>
              <a:ext uri="{25DEC59B-5C01-48AD-A7EE-C035562A5AE4}">
                <a16:creationId xmlns:a16="http://schemas.microsoft.com/office/drawing/2010/main" id="{05A36938-C6E5-41A7-8114-393A19EBB019}"/>
              </a:ext>
            </a:extLst>
          </p:cNvPr>
          <p:cNvSpPr/>
          <p:nvPr/>
        </p:nvSpPr>
        <p:spPr>
          <a:xfrm flipH="false" flipV="false" rot="0">
            <a:off x="1305506" y="2401947"/>
            <a:ext cx="2323652" cy="1776460"/>
          </a:xfrm>
          <a:prstGeom prst="roundRect">
            <a:avLst>
              <a:gd fmla="val 11066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FAFA6FF9-E202-44BE-B65D-697CC647ECFF}">
                <a16:creationId xmlns:a16="http://schemas.microsoft.com/office/drawing/2010/main" id="{3A0A52E8-E0CE-4D8B-A8E8-AB92D0F4AEFC}"/>
              </a:ext>
            </a:extLst>
          </p:cNvPr>
          <p:cNvSpPr/>
          <p:nvPr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DA44D689-F474-4342-9136-A7926AADAC37}">
                <a16:creationId xmlns:a16="http://schemas.microsoft.com/office/drawing/2010/main" id="{C8D42366-878B-4909-90AE-9BDC73BB9A8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19050"/>
            <a:ext cx="9164607" cy="845203"/>
          </a:xfrm>
          <a:prstGeom prst="rect">
            <a:avLst/>
          </a:prstGeom>
          <a:noFill/>
        </p:spPr>
      </p:pic>
      <p:sp>
        <p:nvSpPr>
          <p:cNvPr id="6" name="">
            <a:extLst>
              <a:ext uri="{36403954-CA86-435A-A868-9937B0A366A5}">
                <a16:creationId xmlns:a16="http://schemas.microsoft.com/office/drawing/2010/main" id="{21945355-12BC-45A9-B781-3953371B82A5}"/>
              </a:ext>
            </a:extLst>
          </p:cNvPr>
          <p:cNvSpPr/>
          <p:nvPr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783FC956-0D59-4FE6-B861-9AA6F4180693}">
                <a16:creationId xmlns:a16="http://schemas.microsoft.com/office/drawing/2010/main" id="{27036BBC-093D-421E-A837-4D11667119AA}"/>
              </a:ext>
            </a:extLst>
          </p:cNvPr>
          <p:cNvSpPr txBox="1"/>
          <p:nvPr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8" name="">
            <a:extLst>
              <a:ext uri="{4B41B4FD-3042-409A-978C-402EC9321652}">
                <a16:creationId xmlns:a16="http://schemas.microsoft.com/office/drawing/2010/main" id="{3701E4B7-47CC-41DA-B2E7-0AA79DE53C8E}"/>
              </a:ext>
            </a:extLst>
          </p:cNvPr>
          <p:cNvSpPr txBox="1"/>
          <p:nvPr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9" name="">
            <a:extLst>
              <a:ext uri="{664A1A65-944E-456E-A2D3-B9B2AA945F38}">
                <a16:creationId xmlns:a16="http://schemas.microsoft.com/office/drawing/2010/main" id="{07A22B68-3FBE-4C1E-9AE2-9FEC01F5A41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00100" y="1897303"/>
            <a:ext cx="7553162" cy="2405272"/>
          </a:xfrm>
          <a:prstGeom prst="rect">
            <a:avLst/>
          </a:prstGeom>
          <a:noFill/>
        </p:spPr>
      </p:pic>
    </p:spTree>
    <p:extLst>
      <p:ext uri="{665F72E3-183D-4971-B2AD-22C520380E8F}">
        <p14:creationId xmlns:p14="http://schemas.microsoft.com/office/powerpoint/2010/main" val="1717155349329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8C52DE0-AB3E-4D4E-8818-98D780B88B6D}">
                <a16:creationId xmlns:a16="http://schemas.microsoft.com/office/drawing/2010/main" id="{582B14BC-C49E-43CB-A8E8-A98D859B8546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2D97AEBB-B16A-47A6-85A6-27EEE9E43110}">
                <a16:creationId xmlns:a16="http://schemas.microsoft.com/office/drawing/2010/main" id="{D7DFEB18-C062-4A66-B4BE-432ADEC47824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7F4A6429-AB96-4293-B743-E7BEA67196AF}">
                <a16:creationId xmlns:a16="http://schemas.microsoft.com/office/drawing/2010/main" id="{CF08868D-66CA-4C7F-8581-8C44E4126C88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7D4A8D52-D5A2-4D6B-A630-CEA5815772C7}">
                <a16:creationId xmlns:a16="http://schemas.microsoft.com/office/drawing/2010/main" id="{D2E99882-0AF3-4D94-86D7-80B0EA57A56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6A6A2520-94B6-4C03-99E9-6CC67F793034}">
                <a16:creationId xmlns:a16="http://schemas.microsoft.com/office/drawing/2010/main" id="{AF0022DA-AFE7-4EE7-A4C4-7AC02098732F}"/>
              </a:ext>
            </a:extLst>
          </p:cNvPr>
          <p:cNvSpPr/>
          <p:nvPr/>
        </p:nvSpPr>
        <p:spPr>
          <a:xfrm flipH="false" flipV="false" rot="0">
            <a:off x="4448175" y="86677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C97813FA-77A9-4C02-A9A0-6CB27B99B136}">
                <a16:creationId xmlns:a16="http://schemas.microsoft.com/office/drawing/2010/main" id="{B74D4A10-F999-4075-9CED-3EE5A0607557}"/>
              </a:ext>
            </a:extLst>
          </p:cNvPr>
          <p:cNvSpPr/>
          <p:nvPr/>
        </p:nvSpPr>
        <p:spPr>
          <a:xfrm flipH="false" flipV="false" rot="0">
            <a:off x="4833394" y="2288743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6505C515-74DB-4388-BFFB-3FF4B351DFCC}">
                <a16:creationId xmlns:a16="http://schemas.microsoft.com/office/drawing/2010/main" id="{FE8F1882-58EB-477C-ABA0-236BABAF07DB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95C028E5-ED0D-450E-8134-D1563A121C48}">
                <a16:creationId xmlns:a16="http://schemas.microsoft.com/office/drawing/2010/main" id="{8BF4D5DF-A50C-45D3-AA32-EC734A97AAD9}"/>
              </a:ext>
            </a:extLst>
          </p:cNvPr>
          <p:cNvSpPr txBox="1"/>
          <p:nvPr/>
        </p:nvSpPr>
        <p:spPr>
          <a:xfrm flipH="false" flipV="false" rot="0">
            <a:off x="5013874" y="5676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 Increase</a:t>
            </a: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 employee productivity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0" name="">
            <a:extLst>
              <a:ext uri="{4A735273-3DF8-468F-A726-7A213D38B7CE}">
                <a16:creationId xmlns:a16="http://schemas.microsoft.com/office/drawing/2010/main" id="{2AAC10B7-62B2-4FD3-9055-5B2878465D15}"/>
              </a:ext>
            </a:extLst>
          </p:cNvPr>
          <p:cNvSpPr txBox="1"/>
          <p:nvPr/>
        </p:nvSpPr>
        <p:spPr>
          <a:xfrm flipH="false" flipV="false" rot="0">
            <a:off x="5051974" y="821888"/>
            <a:ext cx="3819848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Provide one-click access to enterprise apps, thereby eliminating password fatigue and time-consuming login processes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1" name="">
            <a:extLst>
              <a:ext uri="{359387A7-5A01-48F9-80AB-A2D31FDCB121}">
                <a16:creationId xmlns:a16="http://schemas.microsoft.com/office/drawing/2010/main" id="{3C8985ED-AF7A-4399-BE59-DF765933DD96}"/>
              </a:ext>
            </a:extLst>
          </p:cNvPr>
          <p:cNvSpPr txBox="1"/>
          <p:nvPr/>
        </p:nvSpPr>
        <p:spPr>
          <a:xfrm flipH="false" flipV="false" rot="0">
            <a:off x="5391588" y="20878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Broad spectrum of supported apps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2" name="">
            <a:extLst>
              <a:ext uri="{8C7171BC-E263-4D76-9D16-4D1A0D837F66}">
                <a16:creationId xmlns:a16="http://schemas.microsoft.com/office/drawing/2010/main" id="{C8CB23C5-A476-4EC1-B984-86CCAE4E6C37}"/>
              </a:ext>
            </a:extLst>
          </p:cNvPr>
          <p:cNvSpPr txBox="1"/>
          <p:nvPr/>
        </p:nvSpPr>
        <p:spPr>
          <a:xfrm flipH="false" flipV="false" rot="0">
            <a:off x="5391588" y="2335849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Enable </a:t>
            </a:r>
            <a:r>
              <a:rPr b="0" dirty="0" err="1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SSO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to over 450 pre-integrated enterprise applications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,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or any custom application that support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s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federation standards, in a few steps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3" name="">
            <a:extLst>
              <a:ext uri="{00EADCD8-A255-4CAD-8837-9C4BF8C69248}">
                <a16:creationId xmlns:a16="http://schemas.microsoft.com/office/drawing/2010/main" id="{84E6C8A7-8057-4CA1-A523-678AD9B62143}"/>
              </a:ext>
            </a:extLst>
          </p:cNvPr>
          <p:cNvSpPr txBox="1"/>
          <p:nvPr/>
        </p:nvSpPr>
        <p:spPr>
          <a:xfrm flipH="false" flipV="false" rot="0">
            <a:off x="5083445" y="35449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Secure user access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4" name="">
            <a:extLst>
              <a:ext uri="{CF8366F3-8347-4B46-AAD1-7606CF4BECF8}">
                <a16:creationId xmlns:a16="http://schemas.microsoft.com/office/drawing/2010/main" id="{523B1ADB-FEE8-4062-9C62-103A066DE4F1}"/>
              </a:ext>
            </a:extLst>
          </p:cNvPr>
          <p:cNvSpPr txBox="1"/>
          <p:nvPr/>
        </p:nvSpPr>
        <p:spPr>
          <a:xfrm flipH="false" flipV="false" rot="0">
            <a:off x="5083443" y="3792897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Mitigate security threats by empowering IT teams to promptly disable access to accounts in the event of theft or unauthorized access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5" name="">
            <a:extLst>
              <a:ext uri="{FB2AC3D8-4CB8-442C-8F16-607273AC099A}">
                <a16:creationId xmlns:a16="http://schemas.microsoft.com/office/drawing/2010/main" id="{0CB5617D-8EE9-47DB-956A-38CDFE7C7FEA}"/>
              </a:ext>
            </a:extLst>
          </p:cNvPr>
          <p:cNvSpPr txBox="1"/>
          <p:nvPr/>
        </p:nvSpPr>
        <p:spPr>
          <a:xfrm flipH="false" flipV="false" rot="0">
            <a:off x="592616" y="1457325"/>
            <a:ext cx="3749859" cy="2228326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Elevate user experience with secure, seamless </a:t>
            </a:r>
          </a:p>
          <a:p>
            <a:pPr>
              <a:defRPr dirty="0" lang="en-US" sz="1400"/>
            </a:pPr>
            <a:r>
              <a:rPr b="0" dirty="0" err="1" lang="en-US" sz="2800">
                <a:solidFill>
                  <a:srgbClr val="e6d8b9"/>
                </a:solidFill>
                <a:latin typeface="Open Sans"/>
              </a:rPr>
              <a:t>SSO</a:t>
            </a:r>
            <a:r>
              <a:rPr b="0" dirty="0" lang="en-US" sz="2800">
                <a:solidFill>
                  <a:schemeClr val="bg1"/>
                </a:solidFill>
                <a:latin typeface="Open Sans"/>
              </a:rPr>
              <a:t> for your organization</a:t>
            </a:r>
            <a:endParaRPr b="0" dirty="0" lang="en-US" sz="280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16" name="">
            <a:extLst>
              <a:ext uri="{DCDE752C-DBBF-40BA-98B0-9662E5EE4AFB}">
                <a16:creationId xmlns:a16="http://schemas.microsoft.com/office/drawing/2010/main" id="{7DA2BDC6-6937-44FD-B75E-6F39D0F0A97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56229" y="3862978"/>
            <a:ext cx="236439" cy="269700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BBCAA438-896A-4FC9-BF1E-7EF29FE88F4E}">
                <a16:creationId xmlns:a16="http://schemas.microsoft.com/office/drawing/2010/main" id="{DB7287CA-F6D4-4D82-9BC0-EB7C95BEC907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578667" y="1021394"/>
            <a:ext cx="284787" cy="256108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DE9E8537-B334-4C1F-9328-D8A5C9C7D895}">
                <a16:creationId xmlns:a16="http://schemas.microsoft.com/office/drawing/2010/main" id="{84ED7BD7-59F4-4BB0-9695-5CEED7D4A413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977012" y="2443572"/>
            <a:ext cx="302742" cy="237667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764BF930-0403-4044-8C1B-3C47B3A74285}">
                <a16:creationId xmlns:a16="http://schemas.microsoft.com/office/drawing/2010/main" id="{CFA0C731-BA0F-4201-BEF0-814D2F0600FC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47A0B763-573D-4A51-B0DD-58CC7E0A961F}">
        <p14:creationId xmlns:p14="http://schemas.microsoft.com/office/powerpoint/2010/main" val="1717155349331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2E5294F4-7A02-4C57-8EB6-316ECFA5C420}">
                <a16:creationId xmlns:a16="http://schemas.microsoft.com/office/drawing/2010/main" id="{645E0BE8-1050-43CB-8690-78D41E4771B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13170" r="0" t="10030"/>
          <a:stretch>
            <a:fillRect/>
          </a:stretch>
        </p:blipFill>
        <p:spPr>
          <a:xfrm flipH="false" flipV="false" rot="0">
            <a:off x="942975" y="1251270"/>
            <a:ext cx="7396953" cy="3385042"/>
          </a:xfrm>
          <a:prstGeom prst="rect">
            <a:avLst/>
          </a:prstGeom>
          <a:noFill/>
        </p:spPr>
      </p:pic>
      <p:sp>
        <p:nvSpPr>
          <p:cNvPr id="3" name="">
            <a:extLst>
              <a:ext uri="{8F757AAD-D3F0-48E0-8420-8147B86BC2B9}">
                <a16:creationId xmlns:a16="http://schemas.microsoft.com/office/drawing/2010/main" id="{6445106B-5C3A-4BB8-9586-E4BB3EEC3025}"/>
              </a:ext>
            </a:extLst>
          </p:cNvPr>
          <p:cNvSpPr/>
          <p:nvPr/>
        </p:nvSpPr>
        <p:spPr>
          <a:xfrm flipH="true" flipV="false" rot="0">
            <a:off x="1865299" y="1064790"/>
            <a:ext cx="1537449" cy="565327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E8B95AC9-26E4-48B0-B8F1-23DCCCAAF0FF}">
                <a16:creationId xmlns:a16="http://schemas.microsoft.com/office/drawing/2010/main" id="{EE3D71CA-B35E-48B9-A4C3-406F3E117246}"/>
              </a:ext>
            </a:extLst>
          </p:cNvPr>
          <p:cNvSpPr/>
          <p:nvPr/>
        </p:nvSpPr>
        <p:spPr>
          <a:xfrm flipH="true" flipV="false" rot="-5400000">
            <a:off x="1739655" y="1301638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9CC7FCEF-F8CB-4296-A10A-3DEB9621EA28}">
                <a16:creationId xmlns:a16="http://schemas.microsoft.com/office/drawing/2010/main" id="{F099D7D7-CE5C-4BCE-BB87-1DE92CACAA07}"/>
              </a:ext>
            </a:extLst>
          </p:cNvPr>
          <p:cNvSpPr txBox="1"/>
          <p:nvPr/>
        </p:nvSpPr>
        <p:spPr>
          <a:xfrm flipH="false" flipV="false" rot="0">
            <a:off x="1918020" y="1140990"/>
            <a:ext cx="1506626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SSO can be enabled easily for </a:t>
            </a:r>
          </a:p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a myriad of pre-integrated applications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  <p:grpSp>
        <p:nvGrpSpPr>
          <p:cNvPr id="6" name="">
            <a:extLst>
              <a:ext uri="{980DF18B-AF57-4F98-BB60-AA6154FDAE08}">
                <a16:creationId xmlns:a16="http://schemas.microsoft.com/office/drawing/2010/main" id="{92031BE3-5150-4710-9810-7EA0EB33C2C3}"/>
              </a:ext>
            </a:extLst>
          </p:cNvPr>
          <p:cNvGrpSpPr>
            <a:grpSpLocks noChangeAspect="true"/>
          </p:cNvGrpSpPr>
          <p:nvPr/>
        </p:nvGrpSpPr>
        <p:grpSpPr>
          <a:xfrm flipH="true" flipV="false" rot="0">
            <a:off x="4592707" y="1048902"/>
            <a:ext cx="1418977" cy="565327"/>
            <a:chOff x="1845006" y="4304690"/>
            <a:chExt cx="1418977" cy="565327"/>
          </a:xfrm>
        </p:grpSpPr>
        <p:sp>
          <p:nvSpPr>
            <p:cNvPr id="7" name="">
              <a:extLst>
                <a:ext uri="{826DF083-9440-4F92-8355-B4B2D766444F}">
                  <a16:creationId xmlns:a16="http://schemas.microsoft.com/office/drawing/2010/main" id="{6F58D2BC-C491-44AE-9118-E07D57B140ED}"/>
                </a:ext>
              </a:extLst>
            </p:cNvPr>
            <p:cNvSpPr/>
            <p:nvPr/>
          </p:nvSpPr>
          <p:spPr>
            <a:xfrm flipH="true" flipV="false" rot="0">
              <a:off x="1916444" y="4304690"/>
              <a:ext cx="1347539" cy="565327"/>
            </a:xfrm>
            <a:prstGeom prst="roundRect">
              <a:avLst>
                <a:gd fmla="val 10563" name="adj"/>
              </a:avLst>
            </a:prstGeom>
            <a:solidFill>
              <a:srgbClr val="00212b"/>
            </a:solidFill>
            <a:effectLst>
              <a:outerShdw blurRad="127000" dir="6000000" dist="47625">
                <a:schemeClr val="bg1">
                  <a:alpha val="50000"/>
                  <a:lumMod val="7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8" name="">
              <a:extLst>
                <a:ext uri="{2CD54E28-CB0E-496B-A42D-4705CFE01A8D}">
                  <a16:creationId xmlns:a16="http://schemas.microsoft.com/office/drawing/2010/main" id="{5DF44924-702C-4596-A751-B8DBB478BD4C}"/>
                </a:ext>
              </a:extLst>
            </p:cNvPr>
            <p:cNvSpPr/>
            <p:nvPr/>
          </p:nvSpPr>
          <p:spPr>
            <a:xfrm flipH="true" flipV="false" rot="-5400000">
              <a:off x="1790804" y="4542815"/>
              <a:ext cx="204492" cy="96088"/>
            </a:xfrm>
            <a:prstGeom prst="triangle">
              <a:avLst>
                <a:gd fmla="val 50000" name="adj"/>
              </a:avLst>
            </a:prstGeom>
            <a:solidFill>
              <a:srgbClr val="00212b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</p:grpSp>
      <p:sp>
        <p:nvSpPr>
          <p:cNvPr id="9" name="">
            <a:extLst>
              <a:ext uri="{4B9A9F1D-AB87-417B-B720-B8081B8142A5}">
                <a16:creationId xmlns:a16="http://schemas.microsoft.com/office/drawing/2010/main" id="{02957AA6-3A40-437E-8048-BD8052A848F0}"/>
              </a:ext>
            </a:extLst>
          </p:cNvPr>
          <p:cNvSpPr txBox="1"/>
          <p:nvPr/>
        </p:nvSpPr>
        <p:spPr>
          <a:xfrm flipH="false" flipV="false" rot="0">
            <a:off x="4638103" y="1125102"/>
            <a:ext cx="1251004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Easily integrate your own custom applications for end-user SSO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</p:spTree>
    <p:extLst>
      <p:ext uri="{ECCD962A-45D0-449B-8512-228198AD7A30}">
        <p14:creationId xmlns:p14="http://schemas.microsoft.com/office/powerpoint/2010/main" val="1717155349333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AC8376F9-1E0B-41F9-A660-8C7FDDFEF9F2}">
                <a16:creationId xmlns:a16="http://schemas.microsoft.com/office/drawing/2010/main" id="{0F8F3414-5E9A-4D63-97E1-DE99CFC562F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/>
              <a:t>SSO</a:t>
            </a:r>
            <a:r>
              <a:rPr dirty="0" lang="en-US"/>
              <a:t> use case</a:t>
            </a:r>
            <a:endParaRPr dirty="0" lang="en-US"/>
          </a:p>
        </p:txBody>
      </p:sp>
      <p:sp>
        <p:nvSpPr>
          <p:cNvPr id="3" name="">
            <a:extLst>
              <a:ext uri="{AC6F3117-AEEE-42D8-A57F-7E21EDA1F9BA}">
                <a16:creationId xmlns:a16="http://schemas.microsoft.com/office/drawing/2010/main" id="{FD122AF0-56CB-4B89-9946-BBFDA416FD53}"/>
              </a:ext>
            </a:extLst>
          </p:cNvPr>
          <p:cNvSpPr txBox="1"/>
          <p:nvPr/>
        </p:nvSpPr>
        <p:spPr>
          <a:xfrm flipH="false" flipV="false" rot="0">
            <a:off x="755446" y="1998487"/>
            <a:ext cx="3866016" cy="68946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A large enterprise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faces challenges managing access to numerous applications. Employees waste time navigating multiple login screens, causing inefficiencies and frustration 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4" name="">
            <a:extLst>
              <a:ext uri="{F76EA4FF-D8E2-4A15-91E8-74775C0125C9}">
                <a16:creationId xmlns:a16="http://schemas.microsoft.com/office/drawing/2010/main" id="{46E50DC7-F9A9-4931-9F21-DF955D3AF15E}"/>
              </a:ext>
            </a:extLst>
          </p:cNvPr>
          <p:cNvSpPr txBox="1"/>
          <p:nvPr/>
        </p:nvSpPr>
        <p:spPr>
          <a:xfrm flipH="false" flipV="false" rot="0">
            <a:off x="755446" y="17127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5" name="">
            <a:extLst>
              <a:ext uri="{18B52868-E705-4870-8DA5-23E8FA7449B7}">
                <a16:creationId xmlns:a16="http://schemas.microsoft.com/office/drawing/2010/main" id="{F4CDE611-A291-4326-92ED-2461DA460ECB}"/>
              </a:ext>
            </a:extLst>
          </p:cNvPr>
          <p:cNvSpPr txBox="1"/>
          <p:nvPr/>
        </p:nvSpPr>
        <p:spPr>
          <a:xfrm flipH="false" flipV="false" rot="0">
            <a:off x="755446" y="315197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6" name="">
            <a:extLst>
              <a:ext uri="{51698F88-DFE3-43EC-99EA-795636019741}">
                <a16:creationId xmlns:a16="http://schemas.microsoft.com/office/drawing/2010/main" id="{2D4AFD9C-C60B-4B31-BF1C-D789EB20607A}"/>
              </a:ext>
            </a:extLst>
          </p:cNvPr>
          <p:cNvSpPr txBox="1"/>
          <p:nvPr/>
        </p:nvSpPr>
        <p:spPr>
          <a:xfrm flipH="false" flipV="false" rot="0">
            <a:off x="755446" y="3437724"/>
            <a:ext cx="3866016" cy="68946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Implementing </a:t>
            </a:r>
            <a:r>
              <a:rPr b="0" dirty="0" err="1" lang="en-US" sz="1000">
                <a:solidFill>
                  <a:schemeClr val="bg1"/>
                </a:solidFill>
                <a:latin typeface="Open Sans"/>
              </a:rPr>
              <a:t>SSO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improves efficiency, granting employees one-click entry to multiple enterprise apps, cutting login friction, and enhancing productivity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">
            <a:extLst>
              <a:ext uri="{FE50949E-417A-42E8-93A9-79DFB0E0540E}">
                <a16:creationId xmlns:a16="http://schemas.microsoft.com/office/drawing/2010/main" id="{F3B75491-5138-4E59-A52E-CFF15F6ABB6C}"/>
              </a:ext>
            </a:extLst>
          </p:cNvPr>
          <p:cNvSpPr/>
          <p:nvPr/>
        </p:nvSpPr>
        <p:spPr>
          <a:xfrm flipH="false" flipV="false" rot="0">
            <a:off x="669121" y="17420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6D0D5E8D-AFD2-4A74-97C5-D5EA16065E16}">
                <a16:creationId xmlns:a16="http://schemas.microsoft.com/office/drawing/2010/main" id="{14A941CA-83A8-4FFF-B643-44146BE85442}"/>
              </a:ext>
            </a:extLst>
          </p:cNvPr>
          <p:cNvSpPr/>
          <p:nvPr/>
        </p:nvSpPr>
        <p:spPr>
          <a:xfrm flipH="false" flipV="false" rot="0">
            <a:off x="669121" y="318628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149D84E6-4886-4703-8710-7B988A8E9181}">
                <a16:creationId xmlns:a16="http://schemas.microsoft.com/office/drawing/2010/main" id="{EBA26C96-8207-4CB5-99C0-20CC12568AE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4863455" y="1461497"/>
            <a:ext cx="4206830" cy="3705615"/>
          </a:xfrm>
          <a:prstGeom prst="rect">
            <a:avLst/>
          </a:prstGeom>
          <a:noFill/>
        </p:spPr>
      </p:pic>
    </p:spTree>
    <p:extLst>
      <p:ext uri="{955A3645-2B27-47B4-9967-11B2AA916272}">
        <p14:creationId xmlns:p14="http://schemas.microsoft.com/office/powerpoint/2010/main" val="1717155349334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CDAA25B4-C2B0-4F65-8D8B-A0FC92FD0329}">
                <a16:creationId xmlns:a16="http://schemas.microsoft.com/office/drawing/2010/main" id="{A926D0D8-D3B9-4E09-9CCF-931DB0524974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47775" y="2455573"/>
            <a:ext cx="6574898" cy="1164069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</a:rPr>
              <a:t>Secures access to enterprise applications with MFA</a:t>
            </a:r>
            <a:endParaRPr dirty="0" lang="en-US" sz="3200">
              <a:solidFill>
                <a:srgbClr val="00212b"/>
              </a:solidFill>
            </a:endParaRPr>
          </a:p>
        </p:txBody>
      </p:sp>
      <p:sp>
        <p:nvSpPr>
          <p:cNvPr id="3" name="Text Placeholder 2">
            <a:extLst>
              <a:ext uri="{C7812990-FE38-4052-A0B8-D424650AA165}">
                <a16:creationId xmlns:a16="http://schemas.microsoft.com/office/drawing/2010/main" id="{83AD2F49-F5ED-422D-A2C8-37A919460F52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47775" y="19605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Open Sans-demi_bold"/>
              </a:rPr>
              <a:t>Multi-factor authentication</a:t>
            </a:r>
            <a:endParaRPr dirty="0" lang="en-US" sz="3600">
              <a:solidFill>
                <a:srgbClr val="00212b"/>
              </a:solidFill>
              <a:latin typeface="Open Sans-demi_bold"/>
            </a:endParaRPr>
          </a:p>
        </p:txBody>
      </p:sp>
      <p:grpSp>
        <p:nvGrpSpPr>
          <p:cNvPr id="4" name="">
            <a:extLst>
              <a:ext uri="{A0E031C8-08F5-4094-8211-3AC6610098F1}">
                <a16:creationId xmlns:a16="http://schemas.microsoft.com/office/drawing/2010/main" id="{6172E35F-25B1-4FF2-B6D5-56023932812B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07144" y="13520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4758B283-BB98-4899-98D1-BA24E323C955}">
                  <a16:creationId xmlns:a16="http://schemas.microsoft.com/office/drawing/2010/main" id="{AEFBA0B9-48D1-4D52-AD5D-3FE8E3F8169B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4811588A-349A-4CCD-86BA-D4000A6AD6DD}">
                  <a16:creationId xmlns:a16="http://schemas.microsoft.com/office/drawing/2010/main" id="{9D7859B6-2438-4E8E-9ABB-7CBAA4F82114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Open Sans-demi_bold"/>
              </a:endParaRPr>
            </a:p>
          </p:txBody>
        </p:sp>
      </p:grpSp>
    </p:spTree>
    <p:extLst>
      <p:ext uri="{6B305A9A-C803-4705-8FB1-2AFA9D51A1EB}">
        <p14:creationId xmlns:p14="http://schemas.microsoft.com/office/powerpoint/2010/main" val="1717155349336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25BF4A40-34F4-4CA5-A5DC-E0984FEF26F2}">
                <a16:creationId xmlns:a16="http://schemas.microsoft.com/office/drawing/2010/main" id="{D64796AD-1E12-4992-883D-D8B092EABB63}"/>
              </a:ext>
            </a:extLst>
          </p:cNvPr>
          <p:cNvSpPr txBox="1"/>
          <p:nvPr/>
        </p:nvSpPr>
        <p:spPr>
          <a:xfrm flipH="false" flipV="false" rot="0">
            <a:off x="2171700" y="1085840"/>
            <a:ext cx="4793113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Open Sans"/>
              </a:rPr>
              <a:t>How MFA works</a:t>
            </a:r>
            <a:endParaRPr b="0" dirty="0" lang="en-US" sz="2000">
              <a:latin typeface="Open Sans"/>
            </a:endParaRPr>
          </a:p>
        </p:txBody>
      </p:sp>
      <p:sp>
        <p:nvSpPr>
          <p:cNvPr id="3" name="">
            <a:extLst>
              <a:ext uri="{F4C1242B-C201-4474-80B6-0CCF5B8BAEE1}">
                <a16:creationId xmlns:a16="http://schemas.microsoft.com/office/drawing/2010/main" id="{430F64C0-5C41-47CE-A997-887AEEDBA3FD}"/>
              </a:ext>
            </a:extLst>
          </p:cNvPr>
          <p:cNvSpPr/>
          <p:nvPr/>
        </p:nvSpPr>
        <p:spPr>
          <a:xfrm flipH="false" flipV="false" rot="0">
            <a:off x="1305506" y="2401947"/>
            <a:ext cx="2323652" cy="1776460"/>
          </a:xfrm>
          <a:prstGeom prst="roundRect">
            <a:avLst>
              <a:gd fmla="val 11066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8ACA15AC-F598-48C4-92FC-1F79D768255C}">
                <a16:creationId xmlns:a16="http://schemas.microsoft.com/office/drawing/2010/main" id="{1C196881-B715-4263-A293-9D3B3408F01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0"/>
            <a:ext cx="9164607" cy="845203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AB9B2A98-367B-4F82-8961-F74B46C7376B}">
                <a16:creationId xmlns:a16="http://schemas.microsoft.com/office/drawing/2010/main" id="{35C3A211-B517-4B71-B0CE-6E2A337E754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002287" y="1940328"/>
            <a:ext cx="6932904" cy="1865604"/>
          </a:xfrm>
          <a:prstGeom prst="rect">
            <a:avLst/>
          </a:prstGeom>
          <a:noFill/>
        </p:spPr>
      </p:pic>
      <p:sp>
        <p:nvSpPr>
          <p:cNvPr id="6" name="">
            <a:extLst>
              <a:ext uri="{996F5CF0-7502-4DA8-8903-1F3BF7327C44}">
                <a16:creationId xmlns:a16="http://schemas.microsoft.com/office/drawing/2010/main" id="{05EB0893-0EA0-43D8-96D2-513475BE1DC9}"/>
              </a:ext>
            </a:extLst>
          </p:cNvPr>
          <p:cNvSpPr/>
          <p:nvPr/>
        </p:nvSpPr>
        <p:spPr>
          <a:xfrm flipH="false" flipV="false" rot="0">
            <a:off x="1005373" y="3402406"/>
            <a:ext cx="1455229" cy="206321"/>
          </a:xfrm>
          <a:prstGeom prst="roundRect">
            <a:avLst/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B5AE209F-9146-4D82-BF26-AD468C064C58}">
                <a16:creationId xmlns:a16="http://schemas.microsoft.com/office/drawing/2010/main" id="{9A3AD893-23EB-4BFC-AD99-C1F9DD0D3DF3}"/>
              </a:ext>
            </a:extLst>
          </p:cNvPr>
          <p:cNvSpPr txBox="1"/>
          <p:nvPr/>
        </p:nvSpPr>
        <p:spPr>
          <a:xfrm flipH="false" flipV="false" rot="0">
            <a:off x="1023385" y="3408911"/>
            <a:ext cx="1526438" cy="247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dirty="0" lang="en-US" sz="1000">
                <a:latin typeface="Zoho Puvi-demi_bold"/>
              </a:rPr>
              <a:t>App access by user</a:t>
            </a:r>
            <a:endParaRPr dirty="0" lang="en-US" sz="1000">
              <a:latin typeface="Zoho Puvi-demi_bold"/>
            </a:endParaRPr>
          </a:p>
        </p:txBody>
      </p:sp>
    </p:spTree>
    <p:extLst>
      <p:ext uri="{6F695CC3-D655-4FC6-8A91-4EC1A8CFBB8E}">
        <p14:creationId xmlns:p14="http://schemas.microsoft.com/office/powerpoint/2010/main" val="1717155349337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B296AF7-E3C1-417F-859C-5A02854DB14C}">
                <a16:creationId xmlns:a16="http://schemas.microsoft.com/office/drawing/2010/main" id="{269439CD-E1E1-4420-AE3D-633FCD45BC40}"/>
              </a:ext>
            </a:extLst>
          </p:cNvPr>
          <p:cNvSpPr/>
          <p:nvPr/>
        </p:nvSpPr>
        <p:spPr>
          <a:xfrm flipH="false" flipV="false" rot="0">
            <a:off x="781050" y="1153039"/>
            <a:ext cx="7368987" cy="3689994"/>
          </a:xfrm>
          <a:prstGeom prst="roundRect">
            <a:avLst>
              <a:gd fmla="val 2188" name="adj"/>
            </a:avLst>
          </a:prstGeom>
          <a:solidFill>
            <a:srgbClr val="e6d8b9">
              <a:alpha val="13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110C2CAB-3110-4378-8402-2647154DFBA0}">
                <a16:creationId xmlns:a16="http://schemas.microsoft.com/office/drawing/2010/main" id="{92BA487D-2641-42F4-8B93-0902F5A2DC4E}"/>
              </a:ext>
            </a:extLst>
          </p:cNvPr>
          <p:cNvSpPr/>
          <p:nvPr/>
        </p:nvSpPr>
        <p:spPr>
          <a:xfrm flipH="true" flipV="false" rot="0">
            <a:off x="6109506" y="2658837"/>
            <a:ext cx="1347539" cy="565327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F82A7F72-6AB5-48D2-A094-488460A72FDD}">
                <a16:creationId xmlns:a16="http://schemas.microsoft.com/office/drawing/2010/main" id="{084499A1-9A3C-42E0-B5FA-9C8866A8BA2F}"/>
              </a:ext>
            </a:extLst>
          </p:cNvPr>
          <p:cNvSpPr/>
          <p:nvPr/>
        </p:nvSpPr>
        <p:spPr>
          <a:xfrm flipH="true" flipV="false" rot="0">
            <a:off x="6681006" y="2595943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E957A7AC-1374-411F-B833-053CC051EB6C}">
                <a16:creationId xmlns:a16="http://schemas.microsoft.com/office/drawing/2010/main" id="{18962A78-D171-4D67-B750-A203EB2186FC}"/>
              </a:ext>
            </a:extLst>
          </p:cNvPr>
          <p:cNvSpPr txBox="1"/>
          <p:nvPr/>
        </p:nvSpPr>
        <p:spPr>
          <a:xfrm flipH="false" flipV="false" rot="0">
            <a:off x="6157132" y="2735037"/>
            <a:ext cx="1251004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Choose from a variety of MFA authenticators to verify users' identities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6" name="">
            <a:extLst>
              <a:ext uri="{967948E8-F37B-43F5-9EF8-C04803F4D8C8}">
                <a16:creationId xmlns:a16="http://schemas.microsoft.com/office/drawing/2010/main" id="{44645EE8-6BC2-4E49-B99C-E9197E4EE76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090" l="1000" r="1070" t="1260"/>
          <a:stretch>
            <a:fillRect/>
          </a:stretch>
        </p:blipFill>
        <p:spPr>
          <a:xfrm flipH="false" flipV="false">
            <a:off x="1201845" y="1521504"/>
            <a:ext cx="2953169" cy="2139410"/>
          </a:xfrm>
          <a:prstGeom prst="rect">
            <a:avLst/>
          </a:prstGeom>
          <a:noFill/>
          <a:effectLst>
            <a:outerShdw blurRad="50800" dir="2700000" dist="0">
              <a:srgbClr val="3f3f3f">
                <a:alpha val="39999"/>
              </a:srgbClr>
            </a:outerShdw>
          </a:effectLst>
        </p:spPr>
      </p:pic>
      <p:pic>
        <p:nvPicPr>
          <p:cNvPr id="7" name="">
            <a:extLst>
              <a:ext uri="{6AF80B0C-8408-4643-9EF6-FD1AF39DBB8C}">
                <a16:creationId xmlns:a16="http://schemas.microsoft.com/office/drawing/2010/main" id="{52259B6D-6EAF-4054-A3C7-E6B0D839BE7F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49900" l="900" r="860" t="1290"/>
          <a:stretch>
            <a:fillRect/>
          </a:stretch>
        </p:blipFill>
        <p:spPr>
          <a:xfrm flipH="false" flipV="false">
            <a:off x="1720396" y="3307689"/>
            <a:ext cx="3520297" cy="1269853"/>
          </a:xfrm>
          <a:prstGeom prst="rect">
            <a:avLst/>
          </a:prstGeom>
          <a:noFill/>
          <a:effectLst>
            <a:outerShdw blurRad="50800" dir="2700000" dist="0">
              <a:srgbClr val="3f3f3f">
                <a:alpha val="39999"/>
              </a:srgbClr>
            </a:outerShdw>
          </a:effectLst>
        </p:spPr>
      </p:pic>
      <p:grpSp>
        <p:nvGrpSpPr>
          <p:cNvPr id="8" name="">
            <a:extLst>
              <a:ext uri="{57CDF115-DC1C-4A07-B6C7-98E82AC25023}">
                <a16:creationId xmlns:a16="http://schemas.microsoft.com/office/drawing/2010/main" id="{479E60FE-85ED-4B8E-8C18-90C10FEE5DF1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805921" y="1301353"/>
            <a:ext cx="1418977" cy="565327"/>
            <a:chOff x="6694541" y="1894532"/>
            <a:chExt cx="1418977" cy="565327"/>
          </a:xfrm>
        </p:grpSpPr>
        <p:sp>
          <p:nvSpPr>
            <p:cNvPr id="9" name="">
              <a:extLst>
                <a:ext uri="{35AF553C-227B-4FC1-BAA9-D9C2CC2C62F9}">
                  <a16:creationId xmlns:a16="http://schemas.microsoft.com/office/drawing/2010/main" id="{36CE750D-BC9C-4635-BD86-8BF1BE645CB6}"/>
                </a:ext>
              </a:extLst>
            </p:cNvPr>
            <p:cNvSpPr/>
            <p:nvPr/>
          </p:nvSpPr>
          <p:spPr>
            <a:xfrm flipH="true" flipV="false" rot="0">
              <a:off x="6765978" y="1894532"/>
              <a:ext cx="1347539" cy="565327"/>
            </a:xfrm>
            <a:prstGeom prst="roundRect">
              <a:avLst>
                <a:gd fmla="val 10563" name="adj"/>
              </a:avLst>
            </a:prstGeom>
            <a:solidFill>
              <a:srgbClr val="00212b"/>
            </a:solidFill>
            <a:effectLst>
              <a:outerShdw blurRad="127000" dir="6000000" dist="47625">
                <a:schemeClr val="bg1">
                  <a:alpha val="50000"/>
                  <a:lumMod val="75000"/>
                </a:scheme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0" name="">
              <a:extLst>
                <a:ext uri="{63FFCCBE-DC98-4015-A580-55DE017FF9F4}">
                  <a16:creationId xmlns:a16="http://schemas.microsoft.com/office/drawing/2010/main" id="{FBEE0633-7876-457C-9B46-C5CE11F20D67}"/>
                </a:ext>
              </a:extLst>
            </p:cNvPr>
            <p:cNvSpPr/>
            <p:nvPr/>
          </p:nvSpPr>
          <p:spPr>
            <a:xfrm flipH="true" flipV="false" rot="-5400000">
              <a:off x="6640334" y="2132657"/>
              <a:ext cx="204492" cy="96088"/>
            </a:xfrm>
            <a:prstGeom prst="triangle">
              <a:avLst>
                <a:gd fmla="val 50000" name="adj"/>
              </a:avLst>
            </a:prstGeom>
            <a:solidFill>
              <a:srgbClr val="00212b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1" name="">
              <a:extLst>
                <a:ext uri="{828E8D89-1C42-42C2-81B3-CEA22AA87D82}">
                  <a16:creationId xmlns:a16="http://schemas.microsoft.com/office/drawing/2010/main" id="{1ADE2981-CABD-4687-910F-DFE0B7B78FA7}"/>
                </a:ext>
              </a:extLst>
            </p:cNvPr>
            <p:cNvSpPr txBox="1"/>
            <p:nvPr/>
          </p:nvSpPr>
          <p:spPr>
            <a:xfrm flipH="false" flipV="false" rot="0">
              <a:off x="6818694" y="1970732"/>
              <a:ext cx="1258309" cy="415204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>
                <a:defRPr dirty="0" lang="en-US" sz="1400"/>
              </a:pPr>
              <a:r>
                <a:rPr b="0" dirty="0" lang="en-US" sz="700">
                  <a:solidFill>
                    <a:schemeClr val="bg1"/>
                  </a:solidFill>
                  <a:latin typeface="Open Sans"/>
                </a:rPr>
                <a:t>Customize MFA for your organization with fine-grained </a:t>
              </a:r>
              <a:r>
                <a:rPr b="0" dirty="0" lang="en-US" sz="700">
                  <a:solidFill>
                    <a:schemeClr val="bg1"/>
                  </a:solidFill>
                  <a:latin typeface="Open Sans"/>
                </a:rPr>
                <a:t>controls</a:t>
              </a:r>
              <a:endParaRPr b="0" dirty="0" lang="en-US" sz="700">
                <a:solidFill>
                  <a:schemeClr val="bg1"/>
                </a:solidFill>
                <a:latin typeface="Open Sans"/>
              </a:endParaRPr>
            </a:p>
          </p:txBody>
        </p:sp>
      </p:grpSp>
      <p:pic>
        <p:nvPicPr>
          <p:cNvPr id="12" name="">
            <a:extLst>
              <a:ext uri="{384D2F04-3CC8-4EDC-9BAF-44962FE58BBC}">
                <a16:creationId xmlns:a16="http://schemas.microsoft.com/office/drawing/2010/main" id="{41E76A1A-E5C5-43B6-A872-309FC071F858}"/>
              </a:ext>
            </a:extLst>
          </p:cNvPr>
          <p:cNvPicPr>
            <a:picLocks noChangeAspect="true"/>
          </p:cNvPicPr>
          <p:nvPr/>
        </p:nvPicPr>
        <p:blipFill>
          <a:blip r:embed="rId4"/>
          <a:srcRect b="2110" l="1100" r="740" t="1630"/>
          <a:stretch>
            <a:fillRect/>
          </a:stretch>
        </p:blipFill>
        <p:spPr>
          <a:xfrm flipH="false" flipV="false" rot="0">
            <a:off x="4473206" y="1546583"/>
            <a:ext cx="3848952" cy="1015188"/>
          </a:xfrm>
          <a:prstGeom prst="rect">
            <a:avLst/>
          </a:prstGeom>
          <a:noFill/>
          <a:effectLst>
            <a:outerShdw blurRad="50800" dir="2700000" dist="0">
              <a:srgbClr val="3f3f3f">
                <a:alpha val="39999"/>
              </a:srgbClr>
            </a:outerShdw>
          </a:effectLst>
        </p:spPr>
      </p:pic>
    </p:spTree>
    <p:extLst>
      <p:ext uri="{8C261205-1A34-4F2B-BE53-B242792C7E3D}">
        <p14:creationId xmlns:p14="http://schemas.microsoft.com/office/powerpoint/2010/main" val="1717155349338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B920280-0066-4DDB-BE35-8DE76D717DFB}">
                <a16:creationId xmlns:a16="http://schemas.microsoft.com/office/drawing/2010/main" id="{71A1AC9F-B02D-4A86-98F9-DEE8B9052C1F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CE583BE1-3E29-4267-A924-8A8D4B82CACB}">
                <a16:creationId xmlns:a16="http://schemas.microsoft.com/office/drawing/2010/main" id="{C26385B9-4039-4C6A-9CEB-DC9D0F365C5C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356B7CE0-AEC0-48BF-9FF3-23FA16000E0D}">
                <a16:creationId xmlns:a16="http://schemas.microsoft.com/office/drawing/2010/main" id="{573CC096-094B-46E6-86EA-0027B9AB253F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C2786F9A-01D5-4BE0-9738-B12203B362FF}">
                <a16:creationId xmlns:a16="http://schemas.microsoft.com/office/drawing/2010/main" id="{539BC07D-2DB0-4417-8B96-FD0C9BF24CD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2018309C-44C2-414B-9828-B0816F3F898D}">
                <a16:creationId xmlns:a16="http://schemas.microsoft.com/office/drawing/2010/main" id="{3F785808-C0D4-4695-8D22-724C4DAA1260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D59BE7AA-868D-43E2-91B0-A797DC99D4D4}">
                <a16:creationId xmlns:a16="http://schemas.microsoft.com/office/drawing/2010/main" id="{DC30817B-E296-46FA-B01B-02F6DBF18037}"/>
              </a:ext>
            </a:extLst>
          </p:cNvPr>
          <p:cNvSpPr/>
          <p:nvPr/>
        </p:nvSpPr>
        <p:spPr>
          <a:xfrm flipH="false" flipV="false" rot="0">
            <a:off x="4829175" y="2286000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17B82018-2898-459D-B4EE-7A62731CD868}">
                <a16:creationId xmlns:a16="http://schemas.microsoft.com/office/drawing/2010/main" id="{600A6CC8-E2BE-486E-97AB-FDE87D32E9D6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5B76160C-FDE0-4046-BDD8-D968B5B5FCC8}">
                <a16:creationId xmlns:a16="http://schemas.microsoft.com/office/drawing/2010/main" id="{B8BC0A9D-78B6-400E-963D-E4A41BB1E1EA}"/>
              </a:ext>
            </a:extLst>
          </p:cNvPr>
          <p:cNvSpPr txBox="1"/>
          <p:nvPr/>
        </p:nvSpPr>
        <p:spPr>
          <a:xfrm flipH="false" flipV="false" rot="0">
            <a:off x="5048250" y="5676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Compatible with multiple directories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0" name="">
            <a:extLst>
              <a:ext uri="{FFD306BF-C37B-4E4F-896D-A37956903A43}">
                <a16:creationId xmlns:a16="http://schemas.microsoft.com/office/drawing/2010/main" id="{9E79D12E-8925-4F73-A89A-70497FA7A0FA}"/>
              </a:ext>
            </a:extLst>
          </p:cNvPr>
          <p:cNvSpPr txBox="1"/>
          <p:nvPr/>
        </p:nvSpPr>
        <p:spPr>
          <a:xfrm flipH="false" flipV="false" rot="0">
            <a:off x="5048250" y="821893"/>
            <a:ext cx="3819848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Choose your preferred directory for primary authentication—like Azure AD, Google, and Salesforce—which your users may already be a part of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1" name="">
            <a:extLst>
              <a:ext uri="{6EDEB8F9-9559-45EF-9A29-80B2CFEB2E66}">
                <a16:creationId xmlns:a16="http://schemas.microsoft.com/office/drawing/2010/main" id="{A0ABB950-4844-443D-A0CE-2A76477DDB43}"/>
              </a:ext>
            </a:extLst>
          </p:cNvPr>
          <p:cNvSpPr txBox="1"/>
          <p:nvPr/>
        </p:nvSpPr>
        <p:spPr>
          <a:xfrm flipH="false" flipV="false" rot="0">
            <a:off x="5391588" y="20497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An interactive, user-friendly </a:t>
            </a:r>
            <a:r>
              <a:rPr dirty="0" err="1" lang="en-US" sz="1200">
                <a:solidFill>
                  <a:schemeClr val="tx1"/>
                </a:solidFill>
                <a:latin typeface="Open Sans-demi_bold"/>
              </a:rPr>
              <a:t>UI</a:t>
            </a: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2" name="">
            <a:extLst>
              <a:ext uri="{6A5962C2-30F2-4AE8-918F-491EF02C4E57}">
                <a16:creationId xmlns:a16="http://schemas.microsoft.com/office/drawing/2010/main" id="{CDE1ADF0-BBCF-492A-BDFA-9503E4F243B6}"/>
              </a:ext>
            </a:extLst>
          </p:cNvPr>
          <p:cNvSpPr txBox="1"/>
          <p:nvPr/>
        </p:nvSpPr>
        <p:spPr>
          <a:xfrm flipH="false" flipV="false" rot="0">
            <a:off x="5391588" y="2297753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Makes MFA configuration and enrollment easy for admins and end users respectively, with a simple and easy-to-understand </a:t>
            </a:r>
            <a:r>
              <a:rPr b="0" dirty="0" err="1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UI</a:t>
            </a:r>
            <a:endParaRPr b="0" dirty="0" err="1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3" name="">
            <a:extLst>
              <a:ext uri="{0935680A-70E8-4969-B8A5-9E604444D56E}">
                <a16:creationId xmlns:a16="http://schemas.microsoft.com/office/drawing/2010/main" id="{5C304D74-52B6-4E51-84BC-FBDA05656BC9}"/>
              </a:ext>
            </a:extLst>
          </p:cNvPr>
          <p:cNvSpPr txBox="1"/>
          <p:nvPr/>
        </p:nvSpPr>
        <p:spPr>
          <a:xfrm flipH="false" flipV="false" rot="0">
            <a:off x="5083445" y="35068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Security against </a:t>
            </a:r>
            <a:r>
              <a:rPr dirty="0" err="1" lang="en-US" sz="1200">
                <a:solidFill>
                  <a:schemeClr val="tx1"/>
                </a:solidFill>
                <a:latin typeface="Open Sans-demi_bold"/>
              </a:rPr>
              <a:t>cyberthreats</a:t>
            </a: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4" name="">
            <a:extLst>
              <a:ext uri="{6993B3FB-4A92-4CDC-AFE9-6CE0E0B488AD}">
                <a16:creationId xmlns:a16="http://schemas.microsoft.com/office/drawing/2010/main" id="{1AA9CA6B-CF66-437B-9035-8C359B8DE1A8}"/>
              </a:ext>
            </a:extLst>
          </p:cNvPr>
          <p:cNvSpPr txBox="1"/>
          <p:nvPr/>
        </p:nvSpPr>
        <p:spPr>
          <a:xfrm flipH="false" flipV="false" rot="0">
            <a:off x="5083445" y="3757822"/>
            <a:ext cx="3577837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Defend against various credential-based attacks,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including those targeting </a:t>
            </a:r>
            <a:r>
              <a:rPr b="0" dirty="0" err="1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UAC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, Windows login, and </a:t>
            </a:r>
            <a:r>
              <a:rPr b="0" dirty="0" err="1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RDP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, while ensuring seamless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application access to employees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5" name="">
            <a:extLst>
              <a:ext uri="{93D4144D-1A94-4BEE-A33C-529CB78721A4}">
                <a16:creationId xmlns:a16="http://schemas.microsoft.com/office/drawing/2010/main" id="{5F4B7370-EE41-413B-93A5-D1D355326637}"/>
              </a:ext>
            </a:extLst>
          </p:cNvPr>
          <p:cNvSpPr txBox="1"/>
          <p:nvPr/>
        </p:nvSpPr>
        <p:spPr>
          <a:xfrm flipH="false" flipV="false" rot="0">
            <a:off x="592616" y="1885950"/>
            <a:ext cx="3749859" cy="137509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Secure identities </a:t>
            </a:r>
          </a:p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with </a:t>
            </a:r>
            <a:r>
              <a:rPr b="0" dirty="0" lang="en-US" sz="2800">
                <a:solidFill>
                  <a:srgbClr val="e6d8b9"/>
                </a:solidFill>
                <a:latin typeface="Open Sans"/>
              </a:rPr>
              <a:t>multi-factor authentication</a:t>
            </a:r>
            <a:endParaRPr b="0" dirty="0" lang="en-US" sz="2800">
              <a:solidFill>
                <a:srgbClr val="e6d8b9"/>
              </a:solidFill>
              <a:latin typeface="Open Sans"/>
            </a:endParaRPr>
          </a:p>
        </p:txBody>
      </p:sp>
      <p:pic>
        <p:nvPicPr>
          <p:cNvPr id="16" name="">
            <a:extLst>
              <a:ext uri="{D6AD31AB-B6DB-4880-95F0-F2EC50253E51}">
                <a16:creationId xmlns:a16="http://schemas.microsoft.com/office/drawing/2010/main" id="{A05A26D3-0B2A-48E9-8A95-CC71819FE0D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56229" y="3862978"/>
            <a:ext cx="236439" cy="269700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B9CA5DCC-DF43-459A-A444-D8AAC2908BA7}">
                <a16:creationId xmlns:a16="http://schemas.microsoft.com/office/drawing/2010/main" id="{7767023C-0AA3-4FD8-BDEC-C155DD8A22C2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>
            <a:off x="4981575" y="2457450"/>
            <a:ext cx="259299" cy="220951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28FAF5E0-8889-4E0B-A854-D75D01BD3C01}">
                <a16:creationId xmlns:a16="http://schemas.microsoft.com/office/drawing/2010/main" id="{0DD6898C-AA02-4996-B934-84FFE436CDD0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591773" y="1013955"/>
            <a:ext cx="308305" cy="257651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A151591B-ECDF-4F6D-8697-E566DFAD4F12}">
                <a16:creationId xmlns:a16="http://schemas.microsoft.com/office/drawing/2010/main" id="{146AD7F2-92AF-44D9-891C-AC296ADE63F9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2135DE30-18FC-4B71-BFB1-84F560024502}">
        <p14:creationId xmlns:p14="http://schemas.microsoft.com/office/powerpoint/2010/main" val="1717155349340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DF998026-F27C-432F-8611-11DBE8573269}">
                <a16:creationId xmlns:a16="http://schemas.microsoft.com/office/drawing/2010/main" id="{8CFA8BE9-4D65-4F26-9639-A3BFB3B4341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>
                <a:latin typeface="Open Sans-demi_bold"/>
              </a:rPr>
              <a:t>MFA</a:t>
            </a:r>
            <a:r>
              <a:rPr dirty="0" lang="en-US">
                <a:latin typeface="Open Sans-demi_bold"/>
              </a:rPr>
              <a:t> </a:t>
            </a:r>
            <a:r>
              <a:rPr dirty="0" lang="en-US">
                <a:latin typeface="Open Sans-demi_bold"/>
              </a:rPr>
              <a:t>use</a:t>
            </a:r>
            <a:r>
              <a:rPr dirty="0" lang="en-US">
                <a:latin typeface="Open Sans-demi_bold"/>
              </a:rPr>
              <a:t> </a:t>
            </a:r>
            <a:r>
              <a:rPr dirty="0" lang="en-US">
                <a:latin typeface="Open Sans-demi_bold"/>
              </a:rPr>
              <a:t>case</a:t>
            </a:r>
            <a:endParaRPr dirty="0" lang="en-US">
              <a:latin typeface="Open Sans-demi_bold"/>
            </a:endParaRPr>
          </a:p>
        </p:txBody>
      </p:sp>
      <p:sp>
        <p:nvSpPr>
          <p:cNvPr id="3" name="">
            <a:extLst>
              <a:ext uri="{7CFDC232-369B-4EF4-90B6-AE3DB6622437}">
                <a16:creationId xmlns:a16="http://schemas.microsoft.com/office/drawing/2010/main" id="{5AE9DAC9-D8EC-4BB0-A30B-7FDBD4B0E346}"/>
              </a:ext>
            </a:extLst>
          </p:cNvPr>
          <p:cNvSpPr txBox="1"/>
          <p:nvPr/>
        </p:nvSpPr>
        <p:spPr>
          <a:xfrm flipH="false" flipV="false" rot="0">
            <a:off x="755446" y="1769887"/>
            <a:ext cx="3866016" cy="1085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A corporation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in diverse sectors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faces growing cybersecurity threats to sensitive data. Traditional password-based authentication methods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used for Windows login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are vulnerable to phishing and breaches, posing significant security risks 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4" name="">
            <a:extLst>
              <a:ext uri="{BE171156-B473-41F5-AAB4-9E5D02F9C03A}">
                <a16:creationId xmlns:a16="http://schemas.microsoft.com/office/drawing/2010/main" id="{5BF8C588-DC24-4F65-B30F-06F06BE1D835}"/>
              </a:ext>
            </a:extLst>
          </p:cNvPr>
          <p:cNvSpPr txBox="1"/>
          <p:nvPr/>
        </p:nvSpPr>
        <p:spPr>
          <a:xfrm flipH="false" flipV="false" rot="0">
            <a:off x="755446" y="14841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5" name="">
            <a:extLst>
              <a:ext uri="{65880D26-F4EB-4ACF-9D12-7ED783CD3CEA}">
                <a16:creationId xmlns:a16="http://schemas.microsoft.com/office/drawing/2010/main" id="{547F53BB-4F7A-481C-9A1B-0B6367272008}"/>
              </a:ext>
            </a:extLst>
          </p:cNvPr>
          <p:cNvSpPr txBox="1"/>
          <p:nvPr/>
        </p:nvSpPr>
        <p:spPr>
          <a:xfrm flipH="false" flipV="false" rot="0">
            <a:off x="755446" y="315197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6" name="">
            <a:extLst>
              <a:ext uri="{FBF56926-4E40-4188-8523-BAD4155575A0}">
                <a16:creationId xmlns:a16="http://schemas.microsoft.com/office/drawing/2010/main" id="{E9FBA8B8-5C54-4797-82DC-AE6F02537F35}"/>
              </a:ext>
            </a:extLst>
          </p:cNvPr>
          <p:cNvSpPr txBox="1"/>
          <p:nvPr/>
        </p:nvSpPr>
        <p:spPr>
          <a:xfrm flipH="false" flipV="false" rot="0">
            <a:off x="755446" y="3437724"/>
            <a:ext cx="3866016" cy="1085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Implementing MFA for Windows login strengthens the organization's security by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enhancing security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during logins to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Windows machines, </a:t>
            </a:r>
            <a:r>
              <a:rPr b="0" dirty="0" err="1" lang="en-US" sz="1000">
                <a:solidFill>
                  <a:schemeClr val="bg1"/>
                </a:solidFill>
                <a:latin typeface="Open Sans"/>
              </a:rPr>
              <a:t>RDP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sessions, and </a:t>
            </a:r>
            <a:r>
              <a:rPr b="0" dirty="0" err="1" lang="en-US" sz="1000">
                <a:solidFill>
                  <a:schemeClr val="bg1"/>
                </a:solidFill>
                <a:latin typeface="Open Sans"/>
              </a:rPr>
              <a:t>UAC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prompts.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This multi-layered authentication adds robust protection against unauthorized access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">
            <a:extLst>
              <a:ext uri="{BC7C6824-14EF-4396-A2B4-B2AF8449DB47}">
                <a16:creationId xmlns:a16="http://schemas.microsoft.com/office/drawing/2010/main" id="{1C266BC8-0DC2-48A5-9BC5-9BA474B0C096}"/>
              </a:ext>
            </a:extLst>
          </p:cNvPr>
          <p:cNvSpPr/>
          <p:nvPr/>
        </p:nvSpPr>
        <p:spPr>
          <a:xfrm flipH="false" flipV="false" rot="0">
            <a:off x="669121" y="15134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7C5B18AE-66B4-4959-B794-99315E580D44}">
                <a16:creationId xmlns:a16="http://schemas.microsoft.com/office/drawing/2010/main" id="{83041738-FEBA-499E-8A9A-2BF92C779341}"/>
              </a:ext>
            </a:extLst>
          </p:cNvPr>
          <p:cNvSpPr/>
          <p:nvPr/>
        </p:nvSpPr>
        <p:spPr>
          <a:xfrm flipH="false" flipV="false" rot="0">
            <a:off x="669121" y="318628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E0CE9EFC-D90F-49C8-9912-E33782310B85}">
                <a16:creationId xmlns:a16="http://schemas.microsoft.com/office/drawing/2010/main" id="{130A7FEF-0379-4BA8-8914-40EEDF5F252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7860" l="0" r="0" t="0"/>
          <a:stretch>
            <a:fillRect/>
          </a:stretch>
        </p:blipFill>
        <p:spPr>
          <a:xfrm flipH="false" flipV="false" rot="0">
            <a:off x="5343525" y="1695450"/>
            <a:ext cx="3805133" cy="3446335"/>
          </a:xfrm>
          <a:prstGeom prst="rect">
            <a:avLst/>
          </a:prstGeom>
          <a:noFill/>
        </p:spPr>
      </p:pic>
    </p:spTree>
    <p:extLst>
      <p:ext uri="{851D523E-CDC7-42E0-9EE5-8E2C43887216}">
        <p14:creationId xmlns:p14="http://schemas.microsoft.com/office/powerpoint/2010/main" val="1717155349342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FD5E3A8C-54C5-452D-A55B-3F0E17EDA5C7}">
                <a16:creationId xmlns:a16="http://schemas.microsoft.com/office/drawing/2010/main" id="{88E236E7-6403-402B-A1EB-408CA213F9F4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85875" y="2231717"/>
            <a:ext cx="6961298" cy="1700384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  <a:latin typeface="Open Sans-light"/>
              </a:rPr>
              <a:t>Secure and ensure that the right users have the right access</a:t>
            </a:r>
            <a:r>
              <a:rPr dirty="0" lang="en-US" sz="3200">
                <a:solidFill>
                  <a:srgbClr val="00212b"/>
                </a:solidFill>
                <a:latin typeface="Open Sans-light"/>
              </a:rPr>
              <a:t> consistently across resources</a:t>
            </a:r>
            <a:endParaRPr dirty="0" lang="en-US" sz="3200">
              <a:solidFill>
                <a:srgbClr val="00212b"/>
              </a:solidFill>
              <a:latin typeface="Open Sans-light"/>
            </a:endParaRPr>
          </a:p>
        </p:txBody>
      </p:sp>
      <p:sp>
        <p:nvSpPr>
          <p:cNvPr id="3" name="Text Placeholder 2">
            <a:extLst>
              <a:ext uri="{F18A3F99-6892-4702-A323-0333053EEB95}">
                <a16:creationId xmlns:a16="http://schemas.microsoft.com/office/drawing/2010/main" id="{3E405410-88F7-4950-B776-7E2403F52299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85875" y="17700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Open Sans-demi_bold"/>
              </a:rPr>
              <a:t>Access management</a:t>
            </a:r>
            <a:endParaRPr dirty="0" lang="en-US" sz="3600">
              <a:solidFill>
                <a:srgbClr val="00212b"/>
              </a:solidFill>
              <a:latin typeface="Open Sans-demi_bold"/>
            </a:endParaRPr>
          </a:p>
        </p:txBody>
      </p:sp>
      <p:grpSp>
        <p:nvGrpSpPr>
          <p:cNvPr id="4" name="">
            <a:extLst>
              <a:ext uri="{26FD22EA-E8E4-422F-AB37-85422E7E16B1}">
                <a16:creationId xmlns:a16="http://schemas.microsoft.com/office/drawing/2010/main" id="{0660B34C-ADB2-46EA-8BE1-52538813513B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45244" y="12377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EBAD694B-4DD9-4D5B-BF3D-609A35DD8D0E}">
                  <a16:creationId xmlns:a16="http://schemas.microsoft.com/office/drawing/2010/main" id="{5445457D-3E2D-4932-8985-CEC764EAAF99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B560B746-3BC2-42B5-A903-CA031EF04393}">
                  <a16:creationId xmlns:a16="http://schemas.microsoft.com/office/drawing/2010/main" id="{CDBCB031-4F65-4E8E-A228-5BCC25239E41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Open Sans-demi_bold"/>
              </a:endParaRPr>
            </a:p>
          </p:txBody>
        </p:sp>
      </p:grpSp>
    </p:spTree>
    <p:extLst>
      <p:ext uri="{5A9F76AD-4F63-4C90-BEAC-094C7943A055}">
        <p14:creationId xmlns:p14="http://schemas.microsoft.com/office/powerpoint/2010/main" val="1717155349343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E93A55C-4144-43E4-B3FA-EC608724F0C6}">
                <a16:creationId xmlns:a16="http://schemas.microsoft.com/office/drawing/2010/main" id="{DF267FF5-5147-41A6-BD22-79081D23675F}"/>
              </a:ext>
            </a:extLst>
          </p:cNvPr>
          <p:cNvSpPr/>
          <p:nvPr/>
        </p:nvSpPr>
        <p:spPr>
          <a:xfrm flipH="false" flipV="false" rot="0">
            <a:off x="0" y="-9525"/>
            <a:ext cx="9143314" cy="5162550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845F87E8-99AA-4658-A574-0C52A1C27357}">
                <a16:creationId xmlns:a16="http://schemas.microsoft.com/office/drawing/2010/main" id="{0A43F48E-6D27-41AC-98A8-316E2FB40E8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16820" t="0"/>
          <a:stretch>
            <a:fillRect/>
          </a:stretch>
        </p:blipFill>
        <p:spPr>
          <a:xfrm flipH="false" flipV="false" rot="0">
            <a:off x="-9525" y="9525"/>
            <a:ext cx="9164607" cy="5129927"/>
          </a:xfrm>
          <a:prstGeom prst="rect">
            <a:avLst/>
          </a:prstGeom>
          <a:noFill/>
        </p:spPr>
      </p:pic>
      <p:sp>
        <p:nvSpPr>
          <p:cNvPr id="4" name="">
            <a:extLst>
              <a:ext uri="{DF6C3534-E90E-49A2-8D4B-DFFB6228138B}">
                <a16:creationId xmlns:a16="http://schemas.microsoft.com/office/drawing/2010/main" id="{A96316C7-9A79-4809-842A-0B64301E03B5}"/>
              </a:ext>
            </a:extLst>
          </p:cNvPr>
          <p:cNvSpPr txBox="1"/>
          <p:nvPr/>
        </p:nvSpPr>
        <p:spPr>
          <a:xfrm flipH="false" flipV="false" rot="0">
            <a:off x="719775" y="1543250"/>
            <a:ext cx="7582738" cy="235019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00000"/>
              </a:lnSpc>
              <a:defRPr dirty="0" lang="en-US" sz="1400"/>
            </a:pPr>
            <a:r>
              <a:rPr b="0" dirty="0" lang="en-US" sz="3700">
                <a:solidFill>
                  <a:schemeClr val="bg1"/>
                </a:solidFill>
                <a:latin typeface="Open Sans"/>
              </a:rPr>
              <a:t>Unify identity silos, </a:t>
            </a:r>
            <a:r>
              <a:rPr b="0" dirty="0" lang="en-US" sz="3700">
                <a:solidFill>
                  <a:srgbClr val="e6d8b9"/>
                </a:solidFill>
                <a:latin typeface="Open Sans"/>
              </a:rPr>
              <a:t>streamline identity management</a:t>
            </a:r>
            <a:r>
              <a:rPr b="0" dirty="0" lang="en-US" sz="3700">
                <a:solidFill>
                  <a:srgbClr val="e6d8b9"/>
                </a:solidFill>
                <a:latin typeface="Open Sans"/>
              </a:rPr>
              <a:t>,</a:t>
            </a:r>
            <a:r>
              <a:rPr b="0" dirty="0" lang="en-US" sz="3700">
                <a:solidFill>
                  <a:schemeClr val="bg1"/>
                </a:solidFill>
                <a:latin typeface="Open Sans"/>
              </a:rPr>
              <a:t> and </a:t>
            </a:r>
            <a:r>
              <a:rPr b="0" dirty="0" lang="en-US" sz="3700">
                <a:solidFill>
                  <a:srgbClr val="e6d8b9"/>
                </a:solidFill>
                <a:latin typeface="Open Sans"/>
              </a:rPr>
              <a:t>secure resources</a:t>
            </a:r>
            <a:r>
              <a:rPr b="0" dirty="0" lang="en-US" sz="3700">
                <a:solidFill>
                  <a:schemeClr val="bg1"/>
                </a:solidFill>
                <a:latin typeface="Open Sans"/>
              </a:rPr>
              <a:t> </a:t>
            </a:r>
            <a:r>
              <a:rPr b="0" dirty="0" lang="en-US" sz="3700">
                <a:solidFill>
                  <a:schemeClr val="bg1"/>
                </a:solidFill>
                <a:latin typeface="Open Sans"/>
              </a:rPr>
              <a:t>with centralized </a:t>
            </a:r>
            <a:r>
              <a:rPr b="0" dirty="0" lang="en-US" sz="3700">
                <a:solidFill>
                  <a:schemeClr val="bg1"/>
                </a:solidFill>
                <a:latin typeface="Open Sans"/>
              </a:rPr>
              <a:t>access </a:t>
            </a:r>
            <a:r>
              <a:rPr b="0" dirty="0" lang="en-US" sz="3700">
                <a:solidFill>
                  <a:schemeClr val="bg1"/>
                </a:solidFill>
                <a:latin typeface="Open Sans"/>
              </a:rPr>
              <a:t>management</a:t>
            </a:r>
            <a:endParaRPr b="0" dirty="0" lang="en-US" sz="37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">
            <a:extLst>
              <a:ext uri="{8CA89C55-AF6C-4884-8E51-629D5AC017FC}">
                <a16:creationId xmlns:a16="http://schemas.microsoft.com/office/drawing/2010/main" id="{DD272482-12B2-484E-AB10-0BBD3AAAAE6A}"/>
              </a:ext>
            </a:extLst>
          </p:cNvPr>
          <p:cNvSpPr/>
          <p:nvPr/>
        </p:nvSpPr>
        <p:spPr>
          <a:xfrm flipH="false" flipV="false" rot="0">
            <a:off x="819150" y="1076325"/>
            <a:ext cx="1322127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3F681C57-CC3B-46B6-998E-733AE2F8EA3D}">
                <a16:creationId xmlns:a16="http://schemas.microsoft.com/office/drawing/2010/main" id="{B4EC127A-1B88-4172-9259-E686CBB5693B}"/>
              </a:ext>
            </a:extLst>
          </p:cNvPr>
          <p:cNvSpPr txBox="1"/>
          <p:nvPr/>
        </p:nvSpPr>
        <p:spPr>
          <a:xfrm flipH="false" flipV="false" rot="0">
            <a:off x="866775" y="1104900"/>
            <a:ext cx="1221295" cy="232371"/>
          </a:xfrm>
          <a:prstGeom prst="rect">
            <a:avLst/>
          </a:prstGeom>
          <a:ln cap="flat" w="28575">
            <a:noFill/>
            <a:prstDash val="solid"/>
            <a:round/>
          </a:ln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900">
                <a:solidFill>
                  <a:schemeClr val="bg1"/>
                </a:solidFill>
                <a:latin typeface="Open Sans"/>
              </a:rPr>
              <a:t>Identity360's vision</a:t>
            </a:r>
            <a:endParaRPr b="0" dirty="0" lang="en-US" sz="90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7" name="">
            <a:extLst>
              <a:ext uri="{9CAD9360-8E91-490D-A9DF-D711CA8545E1}">
                <a16:creationId xmlns:a16="http://schemas.microsoft.com/office/drawing/2010/main" id="{511171B7-1916-40C0-8BE4-58AB0DE3A22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243620" y="4701749"/>
            <a:ext cx="739016" cy="277291"/>
          </a:xfrm>
          <a:prstGeom prst="rect">
            <a:avLst/>
          </a:prstGeom>
          <a:noFill/>
        </p:spPr>
      </p:pic>
    </p:spTree>
    <p:extLst>
      <p:ext uri="{F83FB0A8-983A-4D02-941A-724C8736E933}">
        <p14:creationId xmlns:p14="http://schemas.microsoft.com/office/powerpoint/2010/main" val="1717155349301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843924B-527C-4456-A873-3B4038F38AE1}">
                <a16:creationId xmlns:a16="http://schemas.microsoft.com/office/drawing/2010/main" id="{D9BD4512-AAAA-403E-AA56-B45C89DFC1BE}"/>
              </a:ext>
            </a:extLst>
          </p:cNvPr>
          <p:cNvSpPr/>
          <p:nvPr/>
        </p:nvSpPr>
        <p:spPr>
          <a:xfrm flipH="false" flipV="false" rot="0">
            <a:off x="533400" y="1963864"/>
            <a:ext cx="8129950" cy="2191054"/>
          </a:xfrm>
          <a:prstGeom prst="roundRect">
            <a:avLst>
              <a:gd fmla="val 4369" name="adj"/>
            </a:avLst>
          </a:prstGeom>
          <a:solidFill>
            <a:srgbClr val="e6d8b9">
              <a:alpha val="13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DAD4FF58-0313-4A46-8659-730E9800A22B}">
                <a16:creationId xmlns:a16="http://schemas.microsoft.com/office/drawing/2010/main" id="{BFF06351-8C94-43E2-903C-8C860D1419E7}"/>
              </a:ext>
            </a:extLst>
          </p:cNvPr>
          <p:cNvSpPr txBox="1"/>
          <p:nvPr/>
        </p:nvSpPr>
        <p:spPr>
          <a:xfrm flipH="false" flipV="false" rot="0">
            <a:off x="2171700" y="1085840"/>
            <a:ext cx="4793113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Open Sans"/>
              </a:rPr>
              <a:t>How </a:t>
            </a:r>
            <a:r>
              <a:rPr b="0" dirty="0" lang="en-US" sz="2000">
                <a:latin typeface="Open Sans"/>
              </a:rPr>
              <a:t>does </a:t>
            </a:r>
            <a:r>
              <a:rPr b="0" dirty="0" lang="en-US" sz="2000">
                <a:latin typeface="Open Sans"/>
              </a:rPr>
              <a:t>access management work</a:t>
            </a:r>
            <a:r>
              <a:rPr b="0" dirty="0" lang="en-US" sz="2000">
                <a:latin typeface="Open Sans"/>
              </a:rPr>
              <a:t>?</a:t>
            </a:r>
            <a:endParaRPr b="0" dirty="0" lang="en-US" sz="2000">
              <a:latin typeface="Open Sans"/>
            </a:endParaRPr>
          </a:p>
        </p:txBody>
      </p:sp>
      <p:pic>
        <p:nvPicPr>
          <p:cNvPr id="4" name="">
            <a:extLst>
              <a:ext uri="{959B817F-40F0-4E1B-A7EB-CB3BD0C5629A}">
                <a16:creationId xmlns:a16="http://schemas.microsoft.com/office/drawing/2010/main" id="{6CD3D1BE-6135-4D58-ACBB-63AEBCD4006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828675" y="2424198"/>
            <a:ext cx="7536580" cy="1393526"/>
          </a:xfrm>
          <a:prstGeom prst="rect">
            <a:avLst/>
          </a:prstGeom>
          <a:noFill/>
        </p:spPr>
      </p:pic>
    </p:spTree>
    <p:extLst>
      <p:ext uri="{1368C531-392D-45EC-8550-AB8C35DD58DD}">
        <p14:creationId xmlns:p14="http://schemas.microsoft.com/office/powerpoint/2010/main" val="1717155349344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5D2644D-C952-4A03-BDB1-B12F11D17040}">
                <a16:creationId xmlns:a16="http://schemas.microsoft.com/office/drawing/2010/main" id="{CFF7AE99-2B7E-4D22-B580-D0A9CA409A9E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35A0F866-75D0-4255-B677-102BF0B77D5A}">
                <a16:creationId xmlns:a16="http://schemas.microsoft.com/office/drawing/2010/main" id="{CBF6C482-BAFE-4E55-A8FA-3B6F45CB6880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70AACC66-F4D6-4B90-ADD2-A3A1A3E45B77}">
                <a16:creationId xmlns:a16="http://schemas.microsoft.com/office/drawing/2010/main" id="{C316F8EC-5E2B-41D2-990C-9EF413B70828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364D3801-0EFB-4DF9-BD29-3940A3459A4B}">
                <a16:creationId xmlns:a16="http://schemas.microsoft.com/office/drawing/2010/main" id="{557FCCD2-EA9F-45C8-8D1E-FD6D9DADCA7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CB1A871A-1F7E-42F9-8D0F-3317D1907546}">
                <a16:creationId xmlns:a16="http://schemas.microsoft.com/office/drawing/2010/main" id="{1AEDE6D2-6CAF-4ED2-8F18-603F88C41C84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0E9032C6-CE59-49F6-B1A4-4B6AEA6AE1FD}">
                <a16:creationId xmlns:a16="http://schemas.microsoft.com/office/drawing/2010/main" id="{0978885D-6CD0-4C3E-AA99-D4F54F436865}"/>
              </a:ext>
            </a:extLst>
          </p:cNvPr>
          <p:cNvSpPr/>
          <p:nvPr/>
        </p:nvSpPr>
        <p:spPr>
          <a:xfrm flipH="false" flipV="false" rot="0">
            <a:off x="4833394" y="2288743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352E8C0F-8A89-4A41-89FE-12D455283D80}">
                <a16:creationId xmlns:a16="http://schemas.microsoft.com/office/drawing/2010/main" id="{17905E5D-D7BD-43A7-9BE6-E0BF67495335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C0551B13-7050-47C4-BDD3-B4BC2DA35C8A}">
                <a16:creationId xmlns:a16="http://schemas.microsoft.com/office/drawing/2010/main" id="{8382E181-9304-401B-B63C-5A2BF70C670D}"/>
              </a:ext>
            </a:extLst>
          </p:cNvPr>
          <p:cNvSpPr txBox="1"/>
          <p:nvPr/>
        </p:nvSpPr>
        <p:spPr>
          <a:xfrm flipH="false" flipV="false" rot="0">
            <a:off x="5048250" y="6057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Improved compliance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0" name="">
            <a:extLst>
              <a:ext uri="{AEA8AAE9-DD68-4043-8952-B4FF8151680E}">
                <a16:creationId xmlns:a16="http://schemas.microsoft.com/office/drawing/2010/main" id="{1A09081F-A52A-4F7D-B868-619F317BD735}"/>
              </a:ext>
            </a:extLst>
          </p:cNvPr>
          <p:cNvSpPr txBox="1"/>
          <p:nvPr/>
        </p:nvSpPr>
        <p:spPr>
          <a:xfrm flipH="false" flipV="false" rot="0">
            <a:off x="5048250" y="847963"/>
            <a:ext cx="3415836" cy="64374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Ensure compliance with regulatory requirements and industry standards related to data protection and privacy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1" name="">
            <a:extLst>
              <a:ext uri="{11393A14-1A8C-4225-8888-E9CF7BE706FF}">
                <a16:creationId xmlns:a16="http://schemas.microsoft.com/office/drawing/2010/main" id="{69AF25E2-9F8A-4356-9D00-58CFDACDA83C}"/>
              </a:ext>
            </a:extLst>
          </p:cNvPr>
          <p:cNvSpPr txBox="1"/>
          <p:nvPr/>
        </p:nvSpPr>
        <p:spPr>
          <a:xfrm flipH="false" flipV="false" rot="0">
            <a:off x="5391588" y="20497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Enhanced user experience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2" name="">
            <a:extLst>
              <a:ext uri="{321A1333-6950-481C-BBD7-CDBCFD2AE656}">
                <a16:creationId xmlns:a16="http://schemas.microsoft.com/office/drawing/2010/main" id="{18C67173-F874-4D29-87A6-EC535D369EBD}"/>
              </a:ext>
            </a:extLst>
          </p:cNvPr>
          <p:cNvSpPr txBox="1"/>
          <p:nvPr/>
        </p:nvSpPr>
        <p:spPr>
          <a:xfrm flipH="false" flipV="false" rot="0">
            <a:off x="5391588" y="2297753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Users experience seamless and convenient access to the resources they need, leading to higher satisfaction and improved user experience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3" name="">
            <a:extLst>
              <a:ext uri="{E440BB51-283E-4B5E-9014-130EE6EE8FAD}">
                <a16:creationId xmlns:a16="http://schemas.microsoft.com/office/drawing/2010/main" id="{21F10035-5ABA-43C6-8589-6F56A44F2754}"/>
              </a:ext>
            </a:extLst>
          </p:cNvPr>
          <p:cNvSpPr txBox="1"/>
          <p:nvPr/>
        </p:nvSpPr>
        <p:spPr>
          <a:xfrm flipH="false" flipV="false" rot="0">
            <a:off x="5114239" y="35068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Security against </a:t>
            </a:r>
            <a:r>
              <a:rPr dirty="0" err="1" lang="en-US" sz="1200">
                <a:solidFill>
                  <a:schemeClr val="tx1"/>
                </a:solidFill>
                <a:latin typeface="Open Sans-demi_bold"/>
              </a:rPr>
              <a:t>cyberthreats</a:t>
            </a: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4" name="">
            <a:extLst>
              <a:ext uri="{201F80F1-87BB-4DD3-9A1C-A531C3116523}">
                <a16:creationId xmlns:a16="http://schemas.microsoft.com/office/drawing/2010/main" id="{9EE7172C-0624-4B49-B095-7F2945236D16}"/>
              </a:ext>
            </a:extLst>
          </p:cNvPr>
          <p:cNvSpPr txBox="1"/>
          <p:nvPr/>
        </p:nvSpPr>
        <p:spPr>
          <a:xfrm flipH="false" flipV="false" rot="0">
            <a:off x="5114239" y="3772671"/>
            <a:ext cx="3313328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Safeguard against unauthorized access attempts and mitigate the risk of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various </a:t>
            </a:r>
            <a:r>
              <a:rPr b="0" dirty="0" err="1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cyberthreats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, 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while also providing easy application access to employees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5" name="">
            <a:extLst>
              <a:ext uri="{90D1816C-9553-4113-824F-3B13AE5A51E1}">
                <a16:creationId xmlns:a16="http://schemas.microsoft.com/office/drawing/2010/main" id="{CA8CA5FB-76EF-4EF7-BF0D-959DCED6E62A}"/>
              </a:ext>
            </a:extLst>
          </p:cNvPr>
          <p:cNvSpPr txBox="1"/>
          <p:nvPr/>
        </p:nvSpPr>
        <p:spPr>
          <a:xfrm flipH="false" flipV="false" rot="0">
            <a:off x="554516" y="1885950"/>
            <a:ext cx="3749859" cy="137509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Cross-platform </a:t>
            </a:r>
            <a:r>
              <a:rPr b="0" dirty="0" lang="en-US" sz="2800">
                <a:solidFill>
                  <a:srgbClr val="e6d8b9"/>
                </a:solidFill>
                <a:latin typeface="Open Sans"/>
              </a:rPr>
              <a:t>access management </a:t>
            </a:r>
            <a:r>
              <a:rPr b="0" dirty="0" lang="en-US" sz="2800">
                <a:solidFill>
                  <a:schemeClr val="bg1"/>
                </a:solidFill>
                <a:latin typeface="Open Sans"/>
              </a:rPr>
              <a:t>capabilities</a:t>
            </a:r>
            <a:endParaRPr b="0" dirty="0" lang="en-US" sz="280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16" name="">
            <a:extLst>
              <a:ext uri="{AE3D2E9C-BA84-4FA2-B2A2-39CD37A21E44}">
                <a16:creationId xmlns:a16="http://schemas.microsoft.com/office/drawing/2010/main" id="{3F5CFF17-8FED-4282-8CDC-C5EABC91116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56229" y="3862978"/>
            <a:ext cx="236439" cy="269700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D059BF50-DD00-422D-BBDB-77F8DCE3D30C}">
                <a16:creationId xmlns:a16="http://schemas.microsoft.com/office/drawing/2010/main" id="{C2A4F09F-1C7D-47E3-ACC0-1D261CBDA9D6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557217" y="972388"/>
            <a:ext cx="360092" cy="255403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01717F18-B96E-47E2-AABF-415708FD4FC3}">
                <a16:creationId xmlns:a16="http://schemas.microsoft.com/office/drawing/2010/main" id="{62FD075B-B098-43B2-8340-923446AA0B11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981575" y="2457450"/>
            <a:ext cx="259299" cy="220951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C7BABE91-82B8-4C10-BC78-1D04B21B5608}">
                <a16:creationId xmlns:a16="http://schemas.microsoft.com/office/drawing/2010/main" id="{21CB941E-9E12-4954-982B-E7071C891CBC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CB42035F-EB96-4CFC-9E02-C863EB310657}">
        <p14:creationId xmlns:p14="http://schemas.microsoft.com/office/powerpoint/2010/main" val="1717155349346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049A006-47ED-4A6E-864C-938BA8D75F82}">
                <a16:creationId xmlns:a16="http://schemas.microsoft.com/office/drawing/2010/main" id="{DF7AD947-0987-4058-BC0D-FF38CDF27A21}"/>
              </a:ext>
            </a:extLst>
          </p:cNvPr>
          <p:cNvSpPr/>
          <p:nvPr/>
        </p:nvSpPr>
        <p:spPr>
          <a:xfrm flipH="false" flipV="false" rot="0">
            <a:off x="1667541" y="985066"/>
            <a:ext cx="6382769" cy="3952913"/>
          </a:xfrm>
          <a:prstGeom prst="roundRect">
            <a:avLst>
              <a:gd fmla="val 2486" name="adj"/>
            </a:avLst>
          </a:prstGeom>
          <a:solidFill>
            <a:srgbClr val="e6d8b9">
              <a:alpha val="18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6C08D5C9-F10C-40D5-8628-2BC06227C43C}">
                <a16:creationId xmlns:a16="http://schemas.microsoft.com/office/drawing/2010/main" id="{A2DC4E42-FA1D-4C45-AEF1-E152E5C231E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848516" y="1073619"/>
            <a:ext cx="6010398" cy="3752231"/>
          </a:xfrm>
          <a:prstGeom prst="rect">
            <a:avLst/>
          </a:prstGeom>
          <a:noFill/>
        </p:spPr>
      </p:pic>
      <p:sp>
        <p:nvSpPr>
          <p:cNvPr id="4" name="">
            <a:extLst>
              <a:ext uri="{F9099E70-A3C5-4F0F-9CC5-6D6A4EC1B03A}">
                <a16:creationId xmlns:a16="http://schemas.microsoft.com/office/drawing/2010/main" id="{24BE8A66-4AAF-456C-91ED-3DA66EB9CCAA}"/>
              </a:ext>
            </a:extLst>
          </p:cNvPr>
          <p:cNvSpPr/>
          <p:nvPr/>
        </p:nvSpPr>
        <p:spPr>
          <a:xfrm flipH="false" flipV="false" rot="0">
            <a:off x="416680" y="1047750"/>
            <a:ext cx="1347539" cy="806986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A6702574-99EC-414F-8C27-FEA5ABA5B97D}">
                <a16:creationId xmlns:a16="http://schemas.microsoft.com/office/drawing/2010/main" id="{1B803C8C-686C-4F16-B560-E78FBAAA09E6}"/>
              </a:ext>
            </a:extLst>
          </p:cNvPr>
          <p:cNvSpPr/>
          <p:nvPr/>
        </p:nvSpPr>
        <p:spPr>
          <a:xfrm flipH="false" flipV="false" rot="5400000">
            <a:off x="1685367" y="1287027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83A8440D-7EF0-4858-A6D8-FCD6DE8A0AFD}">
                <a16:creationId xmlns:a16="http://schemas.microsoft.com/office/drawing/2010/main" id="{EFF32F09-B200-4FD4-9BAA-EC581240D8B3}"/>
              </a:ext>
            </a:extLst>
          </p:cNvPr>
          <p:cNvSpPr txBox="1"/>
          <p:nvPr/>
        </p:nvSpPr>
        <p:spPr>
          <a:xfrm flipH="false" flipV="false" rot="0">
            <a:off x="462076" y="1133475"/>
            <a:ext cx="1269749" cy="62850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Within each app, you can fine-tune users' access rights by assigning them relevant roles and permissions in bulk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">
            <a:extLst>
              <a:ext uri="{CDC0B602-B3D7-4797-B33E-518AB2AF2DB1}">
                <a16:creationId xmlns:a16="http://schemas.microsoft.com/office/drawing/2010/main" id="{DE424B09-49DB-4716-A54C-D3B4A5FE9BF2}"/>
              </a:ext>
            </a:extLst>
          </p:cNvPr>
          <p:cNvSpPr/>
          <p:nvPr/>
        </p:nvSpPr>
        <p:spPr>
          <a:xfrm flipH="true" flipV="false" rot="0">
            <a:off x="3457479" y="3715388"/>
            <a:ext cx="1813388" cy="724061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D6672A8E-AC06-4AD3-9A56-CF9DCB277B4D}">
                <a16:creationId xmlns:a16="http://schemas.microsoft.com/office/drawing/2010/main" id="{B8504C8A-97A1-4B18-BC43-2232CCB0A2D2}"/>
              </a:ext>
            </a:extLst>
          </p:cNvPr>
          <p:cNvSpPr/>
          <p:nvPr/>
        </p:nvSpPr>
        <p:spPr>
          <a:xfrm flipH="true" flipV="false" rot="-5400000">
            <a:off x="3324530" y="4029713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71AE51DB-FE18-40EC-A391-1F30FB3740A2}">
                <a16:creationId xmlns:a16="http://schemas.microsoft.com/office/drawing/2010/main" id="{9AE52E13-08BC-4079-B31B-CA395B4F1E3A}"/>
              </a:ext>
            </a:extLst>
          </p:cNvPr>
          <p:cNvSpPr txBox="1"/>
          <p:nvPr/>
        </p:nvSpPr>
        <p:spPr>
          <a:xfrm flipH="false" flipV="false" rot="0">
            <a:off x="3502895" y="3763013"/>
            <a:ext cx="1760677" cy="62850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Provides enhanced tracking capabilities for admins using consolidated tables showing users' access assignment statuses for each application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</p:spTree>
    <p:extLst>
      <p:ext uri="{ED2A3340-F331-4E0C-94D6-181B41A4C0FF}">
        <p14:creationId xmlns:p14="http://schemas.microsoft.com/office/powerpoint/2010/main" val="1717155349347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76AD5434-63A5-4945-B0EC-157A9BA56FE7}">
                <a16:creationId xmlns:a16="http://schemas.microsoft.com/office/drawing/2010/main" id="{4228F3F8-E472-4058-A9C6-6796E683B8F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>
                <a:latin typeface="Open Sans-demi_bold"/>
              </a:rPr>
              <a:t>Access management use case</a:t>
            </a:r>
            <a:endParaRPr dirty="0" lang="en-US">
              <a:latin typeface="Open Sans-demi_bold"/>
            </a:endParaRPr>
          </a:p>
        </p:txBody>
      </p:sp>
      <p:sp>
        <p:nvSpPr>
          <p:cNvPr id="3" name="">
            <a:extLst>
              <a:ext uri="{DB022E8C-236E-498B-ABAC-FCD9654611D0}">
                <a16:creationId xmlns:a16="http://schemas.microsoft.com/office/drawing/2010/main" id="{2AFFACE5-BB09-4987-B126-B6E1FC1F939A}"/>
              </a:ext>
            </a:extLst>
          </p:cNvPr>
          <p:cNvSpPr txBox="1"/>
          <p:nvPr/>
        </p:nvSpPr>
        <p:spPr>
          <a:xfrm flipH="false" flipV="false" rot="0">
            <a:off x="755446" y="1884187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A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n organization handles extensive customer data, including personal information and payment details. With rising </a:t>
            </a:r>
            <a:r>
              <a:rPr b="0" dirty="0" err="1" lang="en-US" sz="1000">
                <a:solidFill>
                  <a:schemeClr val="bg1"/>
                </a:solidFill>
                <a:latin typeface="Open Sans"/>
              </a:rPr>
              <a:t>cyber</a:t>
            </a:r>
            <a:r>
              <a:rPr b="0" dirty="0" err="1" lang="en-US" sz="1000">
                <a:solidFill>
                  <a:schemeClr val="bg1"/>
                </a:solidFill>
                <a:latin typeface="Open Sans"/>
              </a:rPr>
              <a:t>threats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, securing access to this sensitive data is vital to preserving customer privacy and trust in the brand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4" name="">
            <a:extLst>
              <a:ext uri="{87B5D32E-DB57-4E86-801F-0628A177B93F}">
                <a16:creationId xmlns:a16="http://schemas.microsoft.com/office/drawing/2010/main" id="{133D0E64-DE5A-4D1C-B670-6C2E67F96BCC}"/>
              </a:ext>
            </a:extLst>
          </p:cNvPr>
          <p:cNvSpPr txBox="1"/>
          <p:nvPr/>
        </p:nvSpPr>
        <p:spPr>
          <a:xfrm flipH="false" flipV="false" rot="0">
            <a:off x="755446" y="15984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5" name="">
            <a:extLst>
              <a:ext uri="{2C17D9D8-3FE3-48A5-9DCF-587FAB007574}">
                <a16:creationId xmlns:a16="http://schemas.microsoft.com/office/drawing/2010/main" id="{CAF4BA42-B6B5-4098-B11A-2FCE7077E05C}"/>
              </a:ext>
            </a:extLst>
          </p:cNvPr>
          <p:cNvSpPr txBox="1"/>
          <p:nvPr/>
        </p:nvSpPr>
        <p:spPr>
          <a:xfrm flipH="false" flipV="false" rot="0">
            <a:off x="755446" y="315197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6" name="">
            <a:extLst>
              <a:ext uri="{12F5D0CB-7FE1-475E-AAD4-01A0843AD340}">
                <a16:creationId xmlns:a16="http://schemas.microsoft.com/office/drawing/2010/main" id="{5F3BA14B-A895-4CC6-9597-AABF3C8803D9}"/>
              </a:ext>
            </a:extLst>
          </p:cNvPr>
          <p:cNvSpPr txBox="1"/>
          <p:nvPr/>
        </p:nvSpPr>
        <p:spPr>
          <a:xfrm flipH="false" flipV="false" rot="0">
            <a:off x="755446" y="3437724"/>
            <a:ext cx="3866016" cy="1085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Implementing access management provides robust control over data access while adhering to regulatory requirements such as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the </a:t>
            </a:r>
            <a:r>
              <a:rPr b="0" dirty="0" err="1" lang="en-US" sz="1000">
                <a:solidFill>
                  <a:schemeClr val="bg1"/>
                </a:solidFill>
                <a:latin typeface="Open Sans"/>
              </a:rPr>
              <a:t>GDPR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and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the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</a:t>
            </a:r>
            <a:r>
              <a:rPr b="0" dirty="0" err="1" lang="en-US" sz="1000">
                <a:solidFill>
                  <a:schemeClr val="bg1"/>
                </a:solidFill>
                <a:latin typeface="Open Sans"/>
              </a:rPr>
              <a:t>PCI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</a:t>
            </a:r>
            <a:r>
              <a:rPr b="0" dirty="0" err="1" lang="en-US" sz="1000">
                <a:solidFill>
                  <a:schemeClr val="bg1"/>
                </a:solidFill>
                <a:latin typeface="Open Sans"/>
              </a:rPr>
              <a:t>DSS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.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This is achieved through tailored access controls that align with the organization's structure and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operational needs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">
            <a:extLst>
              <a:ext uri="{FC3257A0-FA59-4CA8-8637-4E88AFE0CD12}">
                <a16:creationId xmlns:a16="http://schemas.microsoft.com/office/drawing/2010/main" id="{37332853-484B-4AC7-B6BF-7C3C75BC2E55}"/>
              </a:ext>
            </a:extLst>
          </p:cNvPr>
          <p:cNvSpPr/>
          <p:nvPr/>
        </p:nvSpPr>
        <p:spPr>
          <a:xfrm flipH="false" flipV="false" rot="0">
            <a:off x="669121" y="16277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5FC3DBAC-460E-4280-91F1-BEFDC934C653}">
                <a16:creationId xmlns:a16="http://schemas.microsoft.com/office/drawing/2010/main" id="{2A302398-3043-4C00-A775-C9B250E18A3A}"/>
              </a:ext>
            </a:extLst>
          </p:cNvPr>
          <p:cNvSpPr/>
          <p:nvPr/>
        </p:nvSpPr>
        <p:spPr>
          <a:xfrm flipH="false" flipV="false" rot="0">
            <a:off x="669121" y="318628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98FB814C-4315-4447-AF36-BB3BB5565880}">
                <a16:creationId xmlns:a16="http://schemas.microsoft.com/office/drawing/2010/main" id="{8E952F5C-DC44-49FB-BDE7-DABEF3134F0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710" l="0" r="0" t="0"/>
          <a:stretch>
            <a:fillRect/>
          </a:stretch>
        </p:blipFill>
        <p:spPr>
          <a:xfrm flipH="false" flipV="false" rot="0">
            <a:off x="5062185" y="2143125"/>
            <a:ext cx="4133440" cy="2999032"/>
          </a:xfrm>
          <a:prstGeom prst="rect">
            <a:avLst/>
          </a:prstGeom>
          <a:noFill/>
        </p:spPr>
      </p:pic>
    </p:spTree>
    <p:extLst>
      <p:ext uri="{D10175AF-5DC5-436F-BE72-ABC269FD4752}">
        <p14:creationId xmlns:p14="http://schemas.microsoft.com/office/powerpoint/2010/main" val="1717155349349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90EF0341-0D5E-47A2-9D7F-EEC45AB20DBB}">
                <a16:creationId xmlns:a16="http://schemas.microsoft.com/office/drawing/2010/main" id="{6CAB21B0-AF48-4E61-B700-1FDADF40A1EF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85875" y="1965017"/>
            <a:ext cx="7289958" cy="2236698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  <a:latin typeface="Zoho Puvi-light"/>
              </a:rPr>
              <a:t>Entrust routine tasks to non-admin users</a:t>
            </a:r>
            <a:r>
              <a:rPr dirty="0" lang="en-US" sz="3200">
                <a:solidFill>
                  <a:srgbClr val="00212b"/>
                </a:solidFill>
                <a:latin typeface="Zoho Puvi-light"/>
              </a:rPr>
              <a:t> without altering their inherit permissions, allowing admin</a:t>
            </a:r>
            <a:r>
              <a:rPr dirty="0" lang="en-US" sz="3200">
                <a:solidFill>
                  <a:srgbClr val="00212b"/>
                </a:solidFill>
                <a:latin typeface="Zoho Puvi-light"/>
              </a:rPr>
              <a:t>s</a:t>
            </a:r>
            <a:r>
              <a:rPr dirty="0" lang="en-US" sz="3200">
                <a:solidFill>
                  <a:srgbClr val="00212b"/>
                </a:solidFill>
                <a:latin typeface="Zoho Puvi-light"/>
              </a:rPr>
              <a:t> to focus on critical tasks</a:t>
            </a:r>
            <a:endParaRPr dirty="0" lang="en-US" sz="3200">
              <a:solidFill>
                <a:srgbClr val="00212b"/>
              </a:solidFill>
              <a:latin typeface="Zoho Puvi-light"/>
            </a:endParaRPr>
          </a:p>
        </p:txBody>
      </p:sp>
      <p:sp>
        <p:nvSpPr>
          <p:cNvPr id="3" name="Text Placeholder 2">
            <a:extLst>
              <a:ext uri="{90DD7D96-98D6-486D-A7CB-8F0F87AFC32F}">
                <a16:creationId xmlns:a16="http://schemas.microsoft.com/office/drawing/2010/main" id="{AD6733E0-9176-4A32-9F97-0F9A8CA0C95D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85875" y="15033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Zoho Puvi-medium"/>
              </a:rPr>
              <a:t>Delegation</a:t>
            </a:r>
            <a:endParaRPr dirty="0" lang="en-US" sz="3600">
              <a:solidFill>
                <a:srgbClr val="00212b"/>
              </a:solidFill>
              <a:latin typeface="Zoho Puvi-medium"/>
            </a:endParaRPr>
          </a:p>
        </p:txBody>
      </p:sp>
      <p:grpSp>
        <p:nvGrpSpPr>
          <p:cNvPr id="4" name="">
            <a:extLst>
              <a:ext uri="{AFDB5726-1229-49A5-8138-924BE95D2562}">
                <a16:creationId xmlns:a16="http://schemas.microsoft.com/office/drawing/2010/main" id="{CBCDBD0C-DD4E-48C0-A81F-7BDE90B99C79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45244" y="9710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F186CBC6-DD6A-4776-99E5-7DBE9D8B7D0F}">
                  <a16:creationId xmlns:a16="http://schemas.microsoft.com/office/drawing/2010/main" id="{465ACC71-E4D0-498F-B68C-18314899830F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26DB9AB9-283F-4D8A-8664-CEF77B05327B}">
                  <a16:creationId xmlns:a16="http://schemas.microsoft.com/office/drawing/2010/main" id="{060D0094-E126-4A62-9BE5-EAF743C96B26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Zoho Puvi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Zoho Puvi-demi_bold"/>
              </a:endParaRPr>
            </a:p>
          </p:txBody>
        </p:sp>
      </p:grpSp>
    </p:spTree>
    <p:extLst>
      <p:ext uri="{2C85E8BF-5433-4AC2-8166-6391EB7C4734}">
        <p14:creationId xmlns:p14="http://schemas.microsoft.com/office/powerpoint/2010/main" val="1717155349350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8A3AD14-A81A-4F80-8A1B-D09D4B37DC50}">
                <a16:creationId xmlns:a16="http://schemas.microsoft.com/office/drawing/2010/main" id="{F0B06311-D8F7-43F7-B9F8-F9A7E287C65C}"/>
              </a:ext>
            </a:extLst>
          </p:cNvPr>
          <p:cNvSpPr txBox="1"/>
          <p:nvPr/>
        </p:nvSpPr>
        <p:spPr>
          <a:xfrm flipH="false" flipV="false" rot="0">
            <a:off x="2171700" y="1407195"/>
            <a:ext cx="4793113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Zoho Puvi"/>
              </a:rPr>
              <a:t>How does help desk delegation work?</a:t>
            </a:r>
            <a:endParaRPr b="0" dirty="0" lang="en-US" sz="2000">
              <a:latin typeface="Zoho Puvi"/>
            </a:endParaRPr>
          </a:p>
        </p:txBody>
      </p:sp>
      <p:sp>
        <p:nvSpPr>
          <p:cNvPr id="3" name="">
            <a:extLst>
              <a:ext uri="{AA517D32-4F2A-4AE6-81E3-98B1A0AFF19A}">
                <a16:creationId xmlns:a16="http://schemas.microsoft.com/office/drawing/2010/main" id="{F67425B7-662D-42FD-8BFC-69C1CFEF5A71}"/>
              </a:ext>
            </a:extLst>
          </p:cNvPr>
          <p:cNvSpPr/>
          <p:nvPr/>
        </p:nvSpPr>
        <p:spPr>
          <a:xfrm flipH="false" flipV="false" rot="0">
            <a:off x="1305506" y="2401947"/>
            <a:ext cx="2323652" cy="1776460"/>
          </a:xfrm>
          <a:prstGeom prst="roundRect">
            <a:avLst>
              <a:gd fmla="val 11066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4" name="">
            <a:extLst>
              <a:ext uri="{D693A2B3-2AED-4348-947D-1775CB8D240E}">
                <a16:creationId xmlns:a16="http://schemas.microsoft.com/office/drawing/2010/main" id="{CFC1C114-2521-4A65-9796-0258B8BC0F3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181100" y="2452782"/>
            <a:ext cx="6778542" cy="1345844"/>
          </a:xfrm>
          <a:prstGeom prst="rect">
            <a:avLst/>
          </a:prstGeom>
          <a:noFill/>
        </p:spPr>
      </p:pic>
    </p:spTree>
    <p:extLst>
      <p:ext uri="{5D39CFDC-03A4-4DDA-82F5-4028A7044204}">
        <p14:creationId xmlns:p14="http://schemas.microsoft.com/office/powerpoint/2010/main" val="1717155349351"/>
      </p:ext>
    </p:extLst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419EA03-891E-4DF6-9C4E-BD2E5A3C76AA}">
                <a16:creationId xmlns:a16="http://schemas.microsoft.com/office/drawing/2010/main" id="{84E50FE9-B355-4F10-81FC-E01B2F65419C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A95DA5FD-53B4-4F20-B549-F61CC3CB0327}">
                <a16:creationId xmlns:a16="http://schemas.microsoft.com/office/drawing/2010/main" id="{2692BE5E-FA09-42A9-8893-73D4D49D3946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BC88B4A1-65E1-499E-9413-D0271BFDF203}">
                <a16:creationId xmlns:a16="http://schemas.microsoft.com/office/drawing/2010/main" id="{1A101875-4FEB-4443-A815-9DB1D4BA02BE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5687B571-4E66-4381-932C-244ED76C4116}">
                <a16:creationId xmlns:a16="http://schemas.microsoft.com/office/drawing/2010/main" id="{6230C5EF-57ED-4019-99B1-EC6C8DD768A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67D4FFA7-355C-4C6A-A225-A3C7ADA9B801}">
                <a16:creationId xmlns:a16="http://schemas.microsoft.com/office/drawing/2010/main" id="{3E96A5DF-F449-4B95-870F-3C82D43C0B71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52EAA853-1ABC-4C99-9FB2-DDE7FCA2467A}">
                <a16:creationId xmlns:a16="http://schemas.microsoft.com/office/drawing/2010/main" id="{40E665C3-B989-4617-8ACF-6B72B8B2B422}"/>
              </a:ext>
            </a:extLst>
          </p:cNvPr>
          <p:cNvSpPr/>
          <p:nvPr/>
        </p:nvSpPr>
        <p:spPr>
          <a:xfrm flipH="false" flipV="false" rot="0">
            <a:off x="4833394" y="2288743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676A39CD-DF2A-4ECB-80C4-673ACAF9F6FC}">
                <a16:creationId xmlns:a16="http://schemas.microsoft.com/office/drawing/2010/main" id="{03F7D99F-816A-4DA0-84D4-5077AAD6AEB7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3DBC2146-B9EE-4532-9469-4411D50F72EC}">
                <a16:creationId xmlns:a16="http://schemas.microsoft.com/office/drawing/2010/main" id="{6E6485C2-C3BA-4BE0-B142-830F5EA544DE}"/>
              </a:ext>
            </a:extLst>
          </p:cNvPr>
          <p:cNvSpPr txBox="1"/>
          <p:nvPr/>
        </p:nvSpPr>
        <p:spPr>
          <a:xfrm flipH="false" flipV="false" rot="0">
            <a:off x="5048250" y="6057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Reduced workload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0" name="">
            <a:extLst>
              <a:ext uri="{67A36F92-A05A-42DF-9620-EA44F63940A6}">
                <a16:creationId xmlns:a16="http://schemas.microsoft.com/office/drawing/2010/main" id="{26535830-B76F-44AC-9A54-80BB5D1FB61B}"/>
              </a:ext>
            </a:extLst>
          </p:cNvPr>
          <p:cNvSpPr txBox="1"/>
          <p:nvPr/>
        </p:nvSpPr>
        <p:spPr>
          <a:xfrm flipH="false" flipV="false" rot="0">
            <a:off x="5048250" y="859993"/>
            <a:ext cx="3819848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Decrease the workload for IT admins by delegating management tasks to technicians, mitigating burnout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and boosting job satisfaction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1" name="">
            <a:extLst>
              <a:ext uri="{F03981AE-FBA7-44BA-8E48-6A18E9FF86AB}">
                <a16:creationId xmlns:a16="http://schemas.microsoft.com/office/drawing/2010/main" id="{89A7A3A5-A70C-4200-A15E-5E536E7372D8}"/>
              </a:ext>
            </a:extLst>
          </p:cNvPr>
          <p:cNvSpPr txBox="1"/>
          <p:nvPr/>
        </p:nvSpPr>
        <p:spPr>
          <a:xfrm flipH="false" flipV="false" rot="0">
            <a:off x="5429688" y="20497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Improved responsiveness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2" name="">
            <a:extLst>
              <a:ext uri="{EE70DAFF-460A-4A96-9475-96092D9772F6}">
                <a16:creationId xmlns:a16="http://schemas.microsoft.com/office/drawing/2010/main" id="{14482053-AE99-4DAC-9A9F-C85AB727EC70}"/>
              </a:ext>
            </a:extLst>
          </p:cNvPr>
          <p:cNvSpPr txBox="1"/>
          <p:nvPr/>
        </p:nvSpPr>
        <p:spPr>
          <a:xfrm flipH="false" flipV="false" rot="0">
            <a:off x="5429688" y="2297753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Enable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quicker response times to user inquiries and technical issues by assigning specific tasks to designated team members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3" name="">
            <a:extLst>
              <a:ext uri="{32A3E38C-929A-4A10-8A59-5CF54C4A41D9}">
                <a16:creationId xmlns:a16="http://schemas.microsoft.com/office/drawing/2010/main" id="{CCA01BA1-DE1C-46DA-A5FF-2322819D9424}"/>
              </a:ext>
            </a:extLst>
          </p:cNvPr>
          <p:cNvSpPr txBox="1"/>
          <p:nvPr/>
        </p:nvSpPr>
        <p:spPr>
          <a:xfrm flipH="false" flipV="false" rot="0">
            <a:off x="5083445" y="35068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Scalability and flexibility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4" name="">
            <a:extLst>
              <a:ext uri="{B8AF605B-81C2-4DDA-8366-311FB4A86D65}">
                <a16:creationId xmlns:a16="http://schemas.microsoft.com/office/drawing/2010/main" id="{790B3DB0-FFD3-4056-BE74-48F52556F873}"/>
              </a:ext>
            </a:extLst>
          </p:cNvPr>
          <p:cNvSpPr txBox="1"/>
          <p:nvPr/>
        </p:nvSpPr>
        <p:spPr>
          <a:xfrm flipH="false" flipV="false" rot="0">
            <a:off x="5083445" y="3757817"/>
            <a:ext cx="3577837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Adapt to changing workload demands and scale operations as needed, ensuring continued efficiency and effectiveness in providing support services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5" name="">
            <a:extLst>
              <a:ext uri="{C626F118-577A-4BE0-AABB-C512C28AFD97}">
                <a16:creationId xmlns:a16="http://schemas.microsoft.com/office/drawing/2010/main" id="{2E296E33-81D5-4F78-9AAF-65AD64AA17B0}"/>
              </a:ext>
            </a:extLst>
          </p:cNvPr>
          <p:cNvSpPr txBox="1"/>
          <p:nvPr/>
        </p:nvSpPr>
        <p:spPr>
          <a:xfrm flipH="false" flipV="false" rot="0">
            <a:off x="478316" y="1885950"/>
            <a:ext cx="3749859" cy="137509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Adopt </a:t>
            </a:r>
            <a:r>
              <a:rPr b="0" dirty="0" lang="en-US" sz="2800">
                <a:solidFill>
                  <a:srgbClr val="e6d8b9"/>
                </a:solidFill>
                <a:latin typeface="Open Sans"/>
              </a:rPr>
              <a:t>delegation</a:t>
            </a:r>
            <a:r>
              <a:rPr b="0" dirty="0" lang="en-US" sz="2800">
                <a:solidFill>
                  <a:schemeClr val="bg1"/>
                </a:solidFill>
                <a:latin typeface="Open Sans"/>
              </a:rPr>
              <a:t> to transform your IT support environment</a:t>
            </a:r>
            <a:endParaRPr b="0" dirty="0" lang="en-US" sz="280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16" name="">
            <a:extLst>
              <a:ext uri="{F9BC32E4-337A-4B71-A5F4-1A4BA3C71882}">
                <a16:creationId xmlns:a16="http://schemas.microsoft.com/office/drawing/2010/main" id="{40459843-306D-4633-822A-74D105BD14D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04651" y="992305"/>
            <a:ext cx="298665" cy="266204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5262CBFE-DE55-4E20-8077-716ADAC51483}">
                <a16:creationId xmlns:a16="http://schemas.microsoft.com/office/drawing/2010/main" id="{BB1E92E9-047E-4700-8EBF-41EA791735AA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973059" y="2423664"/>
            <a:ext cx="284787" cy="256108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706699C9-0D56-49C4-BD03-676CA9AD4A0F}">
                <a16:creationId xmlns:a16="http://schemas.microsoft.com/office/drawing/2010/main" id="{4D1D6328-604B-49E5-AFF8-B1B7BACEA112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620977" y="3840413"/>
            <a:ext cx="308209" cy="308209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D6D803F1-6C60-4930-B152-ECEF8CA9EBF6}">
                <a16:creationId xmlns:a16="http://schemas.microsoft.com/office/drawing/2010/main" id="{FC151B8C-D2CD-4742-82AD-B60305BB7DB5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9FCE79BC-4DEE-4F25-ACF9-F3F11F72FE16}">
        <p14:creationId xmlns:p14="http://schemas.microsoft.com/office/powerpoint/2010/main" val="1717155349353"/>
      </p:ext>
    </p:extLst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E65EF6CF-1588-41D5-B352-21677691F9B8}">
                <a16:creationId xmlns:a16="http://schemas.microsoft.com/office/drawing/2010/main" id="{BC718D98-9B14-4CCB-8DC7-299FFE533E73}"/>
              </a:ext>
            </a:extLst>
          </p:cNvPr>
          <p:cNvSpPr/>
          <p:nvPr/>
        </p:nvSpPr>
        <p:spPr>
          <a:xfrm flipH="false" flipV="false" rot="0">
            <a:off x="1285875" y="1140142"/>
            <a:ext cx="6571716" cy="3724798"/>
          </a:xfrm>
          <a:prstGeom prst="roundRect">
            <a:avLst>
              <a:gd fmla="val 0" name="adj"/>
            </a:avLst>
          </a:prstGeom>
          <a:solidFill>
            <a:srgbClr val="e6d8b9">
              <a:alpha val="18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F951136C-32A8-449F-B40C-11446838DE7B}">
                <a16:creationId xmlns:a16="http://schemas.microsoft.com/office/drawing/2010/main" id="{F929E8D7-CB8B-4062-98FB-9E495628969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466850" y="1258452"/>
            <a:ext cx="6215938" cy="3423894"/>
          </a:xfrm>
          <a:prstGeom prst="rect">
            <a:avLst/>
          </a:prstGeom>
          <a:noFill/>
        </p:spPr>
      </p:pic>
      <p:sp>
        <p:nvSpPr>
          <p:cNvPr id="4" name="">
            <a:extLst>
              <a:ext uri="{0F03A16B-F3F5-4949-AB37-8447A11911E1}">
                <a16:creationId xmlns:a16="http://schemas.microsoft.com/office/drawing/2010/main" id="{D91424A4-CFB5-4F04-B8AE-F84828FEDCAE}"/>
              </a:ext>
            </a:extLst>
          </p:cNvPr>
          <p:cNvSpPr/>
          <p:nvPr/>
        </p:nvSpPr>
        <p:spPr>
          <a:xfrm flipH="true" flipV="false" rot="0">
            <a:off x="364493" y="3543300"/>
            <a:ext cx="1897332" cy="893921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CDA536E1-365A-43E3-8AF6-8E20C81CC6D9}">
                <a16:creationId xmlns:a16="http://schemas.microsoft.com/office/drawing/2010/main" id="{05485C5C-0A38-4348-B05D-8809CD5B55DE}"/>
              </a:ext>
            </a:extLst>
          </p:cNvPr>
          <p:cNvSpPr/>
          <p:nvPr/>
        </p:nvSpPr>
        <p:spPr>
          <a:xfrm flipH="true" flipV="false" rot="5400000">
            <a:off x="2185187" y="3947188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60F6F44B-9570-4003-9FB6-448F40D94436}">
                <a16:creationId xmlns:a16="http://schemas.microsoft.com/office/drawing/2010/main" id="{AFDE17DE-A86D-4B52-936D-21E21F041FE6}"/>
              </a:ext>
            </a:extLst>
          </p:cNvPr>
          <p:cNvSpPr txBox="1"/>
          <p:nvPr/>
        </p:nvSpPr>
        <p:spPr>
          <a:xfrm flipH="false" flipV="false" rot="0">
            <a:off x="398916" y="3629025"/>
            <a:ext cx="1760677" cy="73515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Identity360 provides predefined technician roles like Super Admin, Admin, and Operator. Technicians will be granted access to perform management tasks that are tailored to their designated roles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">
            <a:extLst>
              <a:ext uri="{8B88A238-7F4A-45F6-B39F-C5E4C21624E1}">
                <a16:creationId xmlns:a16="http://schemas.microsoft.com/office/drawing/2010/main" id="{79060086-139F-49B3-ADDE-EFD5022C5898}"/>
              </a:ext>
            </a:extLst>
          </p:cNvPr>
          <p:cNvSpPr/>
          <p:nvPr/>
        </p:nvSpPr>
        <p:spPr>
          <a:xfrm flipH="true" flipV="false" rot="0">
            <a:off x="6482019" y="3152775"/>
            <a:ext cx="1496901" cy="874309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7B196767-EFFD-4DBE-8677-39D312400103}">
                <a16:creationId xmlns:a16="http://schemas.microsoft.com/office/drawing/2010/main" id="{CFE0880B-68CA-4D9D-93EE-684EB32A687D}"/>
              </a:ext>
            </a:extLst>
          </p:cNvPr>
          <p:cNvSpPr/>
          <p:nvPr/>
        </p:nvSpPr>
        <p:spPr>
          <a:xfrm flipH="true" flipV="false" rot="0">
            <a:off x="7129719" y="3093558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2D141689-43F8-4DA0-A23D-3F46D68F9EE4}">
                <a16:creationId xmlns:a16="http://schemas.microsoft.com/office/drawing/2010/main" id="{70E87B78-0379-4340-9A72-5F6A85CEBB11}"/>
              </a:ext>
            </a:extLst>
          </p:cNvPr>
          <p:cNvSpPr txBox="1"/>
          <p:nvPr/>
        </p:nvSpPr>
        <p:spPr>
          <a:xfrm flipH="false" flipV="false" rot="0">
            <a:off x="6558219" y="3228975"/>
            <a:ext cx="1347025" cy="735158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From a central console, facilitate enabling or disabling delegated roles and modifying technicians' roles, directories, and applications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</p:spTree>
    <p:extLst>
      <p:ext uri="{017AD484-6CE5-40BD-B690-5AD7CEECA758}">
        <p14:creationId xmlns:p14="http://schemas.microsoft.com/office/powerpoint/2010/main" val="1717155349354"/>
      </p:ext>
    </p:extLst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5BC125E1-583F-4830-AFA6-602E77D470A8}">
                <a16:creationId xmlns:a16="http://schemas.microsoft.com/office/drawing/2010/main" id="{2F8367B1-69D8-417F-A59A-D95FB51425D2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>
                <a:latin typeface="Open Sans-demi_bold"/>
              </a:rPr>
              <a:t>Help desk delegation </a:t>
            </a:r>
            <a:r>
              <a:rPr dirty="0" lang="en-US">
                <a:latin typeface="Open Sans-demi_bold"/>
              </a:rPr>
              <a:t>use</a:t>
            </a:r>
            <a:r>
              <a:rPr dirty="0" lang="en-US">
                <a:latin typeface="Open Sans-demi_bold"/>
              </a:rPr>
              <a:t> </a:t>
            </a:r>
            <a:r>
              <a:rPr dirty="0" lang="en-US">
                <a:latin typeface="Open Sans-demi_bold"/>
              </a:rPr>
              <a:t>case</a:t>
            </a:r>
            <a:endParaRPr dirty="0" lang="en-US">
              <a:latin typeface="Open Sans-demi_bold"/>
            </a:endParaRPr>
          </a:p>
        </p:txBody>
      </p:sp>
      <p:sp>
        <p:nvSpPr>
          <p:cNvPr id="3" name="">
            <a:extLst>
              <a:ext uri="{A324AA38-D80B-48F6-915C-E86779C51094}">
                <a16:creationId xmlns:a16="http://schemas.microsoft.com/office/drawing/2010/main" id="{DE7E581E-CB7B-48ED-9AC7-B8C3BC7FDBB6}"/>
              </a:ext>
            </a:extLst>
          </p:cNvPr>
          <p:cNvSpPr txBox="1"/>
          <p:nvPr/>
        </p:nvSpPr>
        <p:spPr>
          <a:xfrm flipH="false" flipV="false" rot="0">
            <a:off x="755446" y="1884187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A large corporation heavily relies on its IT support team for user inquiries, technical issues, and service requests. However, a surge in support tickets and limited resources strain the IT department's efficiency and responsiveness 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4" name="">
            <a:extLst>
              <a:ext uri="{410DEF8C-1795-4030-AF87-400C1020C191}">
                <a16:creationId xmlns:a16="http://schemas.microsoft.com/office/drawing/2010/main" id="{5155A9F0-A255-49B7-A231-E49B6314449C}"/>
              </a:ext>
            </a:extLst>
          </p:cNvPr>
          <p:cNvSpPr txBox="1"/>
          <p:nvPr/>
        </p:nvSpPr>
        <p:spPr>
          <a:xfrm flipH="false" flipV="false" rot="0">
            <a:off x="755446" y="15984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5" name="">
            <a:extLst>
              <a:ext uri="{8403E234-206C-42BB-B326-CB564C6AC232}">
                <a16:creationId xmlns:a16="http://schemas.microsoft.com/office/drawing/2010/main" id="{BF744034-3CCA-4A45-B5D7-4FB37E8F046B}"/>
              </a:ext>
            </a:extLst>
          </p:cNvPr>
          <p:cNvSpPr txBox="1"/>
          <p:nvPr/>
        </p:nvSpPr>
        <p:spPr>
          <a:xfrm flipH="false" flipV="false" rot="0">
            <a:off x="755446" y="315197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6" name="">
            <a:extLst>
              <a:ext uri="{C652A702-7A6F-46CB-823A-8D7BE015F441}">
                <a16:creationId xmlns:a16="http://schemas.microsoft.com/office/drawing/2010/main" id="{043C58D0-36A9-45FA-9A77-002DCECB233A}"/>
              </a:ext>
            </a:extLst>
          </p:cNvPr>
          <p:cNvSpPr txBox="1"/>
          <p:nvPr/>
        </p:nvSpPr>
        <p:spPr>
          <a:xfrm flipH="false" flipV="false" rot="0">
            <a:off x="755446" y="3437724"/>
            <a:ext cx="3866016" cy="1085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Implementing a help desk delegation system streamlines operations and boosts service delivery.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Technicians are assigned specific tasks, with access easily managed and revocable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ensuring efficient handling for timely issue resolution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">
            <a:extLst>
              <a:ext uri="{A51796DA-A5BB-4560-A838-FFBD4C3F4982}">
                <a16:creationId xmlns:a16="http://schemas.microsoft.com/office/drawing/2010/main" id="{7F508568-956B-47C9-A580-E174200C0720}"/>
              </a:ext>
            </a:extLst>
          </p:cNvPr>
          <p:cNvSpPr/>
          <p:nvPr/>
        </p:nvSpPr>
        <p:spPr>
          <a:xfrm flipH="false" flipV="false" rot="0">
            <a:off x="669121" y="16277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7DC71F30-4274-4D47-947C-9A582145A3B5}">
                <a16:creationId xmlns:a16="http://schemas.microsoft.com/office/drawing/2010/main" id="{4B471991-FF3F-474F-9D6F-1454CB7C4685}"/>
              </a:ext>
            </a:extLst>
          </p:cNvPr>
          <p:cNvSpPr/>
          <p:nvPr/>
        </p:nvSpPr>
        <p:spPr>
          <a:xfrm flipH="false" flipV="false" rot="0">
            <a:off x="669121" y="318628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D0DA0114-8987-4CF0-800D-23EF94166824}">
                <a16:creationId xmlns:a16="http://schemas.microsoft.com/office/drawing/2010/main" id="{602C449F-B438-465D-8BB7-FDD232D5E78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4390" l="0" r="0" t="0"/>
          <a:stretch>
            <a:fillRect/>
          </a:stretch>
        </p:blipFill>
        <p:spPr>
          <a:xfrm flipH="false" flipV="false" rot="0">
            <a:off x="5511936" y="2330615"/>
            <a:ext cx="3653285" cy="2826463"/>
          </a:xfrm>
          <a:prstGeom prst="rect">
            <a:avLst/>
          </a:prstGeom>
          <a:noFill/>
        </p:spPr>
      </p:pic>
    </p:spTree>
    <p:extLst>
      <p:ext uri="{4A7149FC-2CB2-49C4-83BC-5C7EC066A881}">
        <p14:creationId xmlns:p14="http://schemas.microsoft.com/office/powerpoint/2010/main" val="1717155349355"/>
      </p:ext>
    </p:extLst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1">
            <a:extLst>
              <a:ext uri="{D1BC0FDF-DA57-4B28-A962-542CD15C149E}">
                <a16:creationId xmlns:a16="http://schemas.microsoft.com/office/drawing/2010/main" id="{8636A7B9-3919-441F-8136-FEF8C4369A87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47775" y="2193617"/>
            <a:ext cx="7289958" cy="1700384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  <a:latin typeface="Open Sans-light"/>
              </a:rPr>
              <a:t>Gain </a:t>
            </a:r>
            <a:r>
              <a:rPr dirty="0" lang="en-US" sz="3200">
                <a:solidFill>
                  <a:srgbClr val="00212b"/>
                </a:solidFill>
                <a:latin typeface="Open Sans-light"/>
              </a:rPr>
              <a:t>insights into application access, user activities, account status, and more to make informed decisi</a:t>
            </a:r>
            <a:r>
              <a:rPr dirty="0" lang="en-US" sz="3200">
                <a:solidFill>
                  <a:srgbClr val="00212b"/>
                </a:solidFill>
                <a:latin typeface="Open Sans-light"/>
              </a:rPr>
              <a:t>ons</a:t>
            </a:r>
            <a:endParaRPr dirty="0" lang="en-US" sz="3200">
              <a:solidFill>
                <a:srgbClr val="00212b"/>
              </a:solidFill>
              <a:latin typeface="Open Sans-light"/>
            </a:endParaRPr>
          </a:p>
        </p:txBody>
      </p:sp>
      <p:sp>
        <p:nvSpPr>
          <p:cNvPr id="3" name="Text Placeholder 2">
            <a:extLst>
              <a:ext uri="{841AC566-8A55-4F05-BADD-442B8036A852}">
                <a16:creationId xmlns:a16="http://schemas.microsoft.com/office/drawing/2010/main" id="{3EF7437B-24D2-4C41-9DC1-1D999C5A80C4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47775" y="17319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600">
                <a:solidFill>
                  <a:srgbClr val="00212b"/>
                </a:solidFill>
                <a:latin typeface="Open Sans-demi_bold"/>
              </a:rPr>
              <a:t>Reports and identity analytics</a:t>
            </a:r>
            <a:endParaRPr dirty="0" lang="en-US" sz="3600">
              <a:solidFill>
                <a:srgbClr val="00212b"/>
              </a:solidFill>
              <a:latin typeface="Open Sans-demi_bold"/>
            </a:endParaRPr>
          </a:p>
        </p:txBody>
      </p:sp>
      <p:grpSp>
        <p:nvGrpSpPr>
          <p:cNvPr id="4" name="">
            <a:extLst>
              <a:ext uri="{C5CC5337-7C47-4EFE-94D8-9AE31D0E16F3}">
                <a16:creationId xmlns:a16="http://schemas.microsoft.com/office/drawing/2010/main" id="{3F89CC76-FBFD-47A7-8CE0-F8986C77F6AF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07144" y="11996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9212715F-35A0-4B58-A7DD-32DB6C9F49F6}">
                  <a16:creationId xmlns:a16="http://schemas.microsoft.com/office/drawing/2010/main" id="{DBBC238A-17EC-44AE-87B7-0310CC010F63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E811D9C6-B11B-4A2F-839E-D2E08C8814CB}">
                  <a16:creationId xmlns:a16="http://schemas.microsoft.com/office/drawing/2010/main" id="{504294C8-ADCC-4DC2-BEBC-FFD69353ADAC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Open Sans-demi_bold"/>
              </a:endParaRPr>
            </a:p>
          </p:txBody>
        </p:sp>
      </p:grpSp>
    </p:spTree>
    <p:extLst>
      <p:ext uri="{A20B684D-EAB4-4130-A592-C651888671BF}">
        <p14:creationId xmlns:p14="http://schemas.microsoft.com/office/powerpoint/2010/main" val="1717155349357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01227746-24CD-45BC-ADB7-79D57CFFA774}">
                <a16:creationId xmlns:a16="http://schemas.microsoft.com/office/drawing/2010/main" id="{5A5A7185-C6DE-4E44-A740-2EFD195C77A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16820" t="0"/>
          <a:stretch>
            <a:fillRect/>
          </a:stretch>
        </p:blipFill>
        <p:spPr>
          <a:xfrm flipH="false" flipV="false" rot="0">
            <a:off x="-9525" y="9525"/>
            <a:ext cx="9164607" cy="5129927"/>
          </a:xfrm>
          <a:prstGeom prst="rect">
            <a:avLst/>
          </a:prstGeom>
          <a:noFill/>
        </p:spPr>
      </p:pic>
      <p:sp>
        <p:nvSpPr>
          <p:cNvPr id="3" name="">
            <a:extLst>
              <a:ext uri="{63305A73-54B0-4D5F-9D9C-AFC2A04FD2E3}">
                <a16:creationId xmlns:a16="http://schemas.microsoft.com/office/drawing/2010/main" id="{01E62320-4D6D-403F-9F8E-194A14ACD9AC}"/>
              </a:ext>
            </a:extLst>
          </p:cNvPr>
          <p:cNvSpPr txBox="1"/>
          <p:nvPr/>
        </p:nvSpPr>
        <p:spPr>
          <a:xfrm flipH="false" flipV="false" rot="0">
            <a:off x="530771" y="495099"/>
            <a:ext cx="8086620" cy="52186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2800">
                <a:solidFill>
                  <a:schemeClr val="tx1"/>
                </a:solidFill>
                <a:latin typeface="Open Sans-demi_bold"/>
              </a:rPr>
              <a:t>Critical </a:t>
            </a:r>
            <a:r>
              <a:rPr b="1" dirty="0" err="1" i="0" lang="en-US" sz="2800">
                <a:solidFill>
                  <a:schemeClr val="tx1"/>
                </a:solidFill>
                <a:latin typeface="Open Sans-demi_bold"/>
              </a:rPr>
              <a:t>IAM</a:t>
            </a:r>
            <a:r>
              <a:rPr b="1" dirty="0" i="0" lang="en-US" sz="2800">
                <a:solidFill>
                  <a:schemeClr val="tx1"/>
                </a:solidFill>
                <a:latin typeface="Open Sans-demi_bold"/>
              </a:rPr>
              <a:t> </a:t>
            </a:r>
            <a:r>
              <a:rPr b="1" dirty="0" i="0" lang="en-US" sz="2800">
                <a:solidFill>
                  <a:schemeClr val="tx1"/>
                </a:solidFill>
                <a:latin typeface="Open Sans-demi_bold"/>
              </a:rPr>
              <a:t>challenges </a:t>
            </a:r>
            <a:r>
              <a:rPr b="1" dirty="0" i="0" lang="en-US" sz="2800">
                <a:solidFill>
                  <a:schemeClr val="tx1"/>
                </a:solidFill>
                <a:latin typeface="Open Sans-demi_bold"/>
              </a:rPr>
              <a:t>for enterprises </a:t>
            </a:r>
            <a:r>
              <a:rPr b="1" dirty="0" i="0" lang="en-US" sz="2800">
                <a:solidFill>
                  <a:schemeClr val="tx1"/>
                </a:solidFill>
                <a:latin typeface="Open Sans-demi_bold"/>
              </a:rPr>
              <a:t> </a:t>
            </a:r>
            <a:endParaRPr b="1" dirty="0" i="0" lang="en-US" sz="28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4" name="">
            <a:extLst>
              <a:ext uri="{6EF166B6-AA76-4E9C-9973-BA8D90507A21}">
                <a16:creationId xmlns:a16="http://schemas.microsoft.com/office/drawing/2010/main" id="{6793C98F-912D-4379-BB9D-FB5AACF77BF8}"/>
              </a:ext>
            </a:extLst>
          </p:cNvPr>
          <p:cNvSpPr/>
          <p:nvPr/>
        </p:nvSpPr>
        <p:spPr>
          <a:xfrm flipH="false" flipV="false" rot="0">
            <a:off x="587301" y="1444028"/>
            <a:ext cx="2445601" cy="2822048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10DE05BB-86A9-4807-A8D5-6E3CC707EE11}">
                <a16:creationId xmlns:a16="http://schemas.microsoft.com/office/drawing/2010/main" id="{A97E9583-09A5-4EF3-9B4E-94ADD1D636AA}"/>
              </a:ext>
            </a:extLst>
          </p:cNvPr>
          <p:cNvSpPr txBox="1"/>
          <p:nvPr/>
        </p:nvSpPr>
        <p:spPr>
          <a:xfrm flipH="false" flipV="false" rot="0">
            <a:off x="809577" y="2217467"/>
            <a:ext cx="2403471" cy="47920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Identity </a:t>
            </a:r>
          </a:p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fragmentation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6" name="">
            <a:extLst>
              <a:ext uri="{3B68307F-744D-4F6B-B6FE-BBC26E066654}">
                <a16:creationId xmlns:a16="http://schemas.microsoft.com/office/drawing/2010/main" id="{56E9ED54-10B0-4D91-9A6D-F0F4D3A5A289}"/>
              </a:ext>
            </a:extLst>
          </p:cNvPr>
          <p:cNvSpPr txBox="1"/>
          <p:nvPr/>
        </p:nvSpPr>
        <p:spPr>
          <a:xfrm flipH="false" flipV="false" rot="0">
            <a:off x="809577" y="2762250"/>
            <a:ext cx="1704374" cy="120596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900">
                <a:solidFill>
                  <a:schemeClr val="bg1"/>
                </a:solidFill>
                <a:latin typeface="Open Sans"/>
              </a:rPr>
              <a:t>Enterprises often struggle with managing multiple user </a:t>
            </a:r>
            <a:r>
              <a:rPr b="0" dirty="0" lang="en-US" sz="900">
                <a:solidFill>
                  <a:schemeClr val="bg1"/>
                </a:solidFill>
                <a:latin typeface="Open Sans"/>
              </a:rPr>
              <a:t>identities</a:t>
            </a:r>
            <a:r>
              <a:rPr b="0" dirty="0" lang="en-US" sz="900">
                <a:solidFill>
                  <a:schemeClr val="bg1"/>
                </a:solidFill>
                <a:latin typeface="Open Sans"/>
              </a:rPr>
              <a:t> </a:t>
            </a:r>
            <a:r>
              <a:rPr b="0" dirty="0" lang="en-US" sz="900">
                <a:solidFill>
                  <a:schemeClr val="bg1"/>
                </a:solidFill>
                <a:latin typeface="Open Sans"/>
              </a:rPr>
              <a:t>across various platforms, leading to inefficiencies and security risks</a:t>
            </a:r>
            <a:endParaRPr b="0" dirty="0" lang="en-US" sz="9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">
            <a:extLst>
              <a:ext uri="{FE19E2E1-8D27-47EB-8F29-58032238C827}">
                <a16:creationId xmlns:a16="http://schemas.microsoft.com/office/drawing/2010/main" id="{69E05816-8751-4E54-AEBA-F05427E90DE5}"/>
              </a:ext>
            </a:extLst>
          </p:cNvPr>
          <p:cNvSpPr/>
          <p:nvPr/>
        </p:nvSpPr>
        <p:spPr>
          <a:xfrm flipH="false" flipV="false" rot="0">
            <a:off x="3364039" y="1444028"/>
            <a:ext cx="2445601" cy="2822048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EDC6217D-6085-4156-AED5-88D5CB3E194A}">
                <a16:creationId xmlns:a16="http://schemas.microsoft.com/office/drawing/2010/main" id="{76B21FAF-F8DF-49CE-8B76-898F52858554}"/>
              </a:ext>
            </a:extLst>
          </p:cNvPr>
          <p:cNvSpPr txBox="1"/>
          <p:nvPr/>
        </p:nvSpPr>
        <p:spPr>
          <a:xfrm flipH="false" flipV="false" rot="0">
            <a:off x="3586314" y="2217467"/>
            <a:ext cx="2403471" cy="47920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Complex identity life </a:t>
            </a:r>
          </a:p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cycle management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9" name="">
            <a:extLst>
              <a:ext uri="{6D78CA22-A333-4D8D-A79E-96E655877C59}">
                <a16:creationId xmlns:a16="http://schemas.microsoft.com/office/drawing/2010/main" id="{F5C3FBD8-86B9-4C43-9EB7-0C117FBFE265}"/>
              </a:ext>
            </a:extLst>
          </p:cNvPr>
          <p:cNvSpPr txBox="1"/>
          <p:nvPr/>
        </p:nvSpPr>
        <p:spPr>
          <a:xfrm flipH="false" flipV="false" rot="0">
            <a:off x="3586314" y="2762250"/>
            <a:ext cx="1704374" cy="102084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900">
                <a:solidFill>
                  <a:schemeClr val="bg1"/>
                </a:solidFill>
                <a:latin typeface="Open Sans"/>
              </a:rPr>
              <a:t>Managing the entire identity lifecycle, from onboarding to offboarding, can be challenging and error-prone for enterprises</a:t>
            </a:r>
            <a:endParaRPr b="0" dirty="0" lang="en-US" sz="9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0" name="">
            <a:extLst>
              <a:ext uri="{99AA2EF3-0155-4920-A637-B049450C6493}">
                <a16:creationId xmlns:a16="http://schemas.microsoft.com/office/drawing/2010/main" id="{D2125201-CAAE-4738-9C75-55657C8FC27E}"/>
              </a:ext>
            </a:extLst>
          </p:cNvPr>
          <p:cNvSpPr/>
          <p:nvPr/>
        </p:nvSpPr>
        <p:spPr>
          <a:xfrm flipH="false" flipV="false" rot="0">
            <a:off x="6141120" y="1444028"/>
            <a:ext cx="2445601" cy="2822048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041AD7E2-8300-4113-BBCF-4B595340B69A}">
                <a16:creationId xmlns:a16="http://schemas.microsoft.com/office/drawing/2010/main" id="{84C5CC3F-7E82-4CD3-92A7-428E2BBD966E}"/>
              </a:ext>
            </a:extLst>
          </p:cNvPr>
          <p:cNvSpPr txBox="1"/>
          <p:nvPr/>
        </p:nvSpPr>
        <p:spPr>
          <a:xfrm flipH="false" flipV="false" rot="0">
            <a:off x="6363395" y="2179367"/>
            <a:ext cx="2403471" cy="47920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Increased</a:t>
            </a:r>
          </a:p>
          <a:p>
            <a:pPr algn="l"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IT costs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12" name="">
            <a:extLst>
              <a:ext uri="{333A0C16-1E53-40A9-AC1F-233BDDC5DA09}">
                <a16:creationId xmlns:a16="http://schemas.microsoft.com/office/drawing/2010/main" id="{D58753A7-D826-46D3-AEE2-D692A4ED3206}"/>
              </a:ext>
            </a:extLst>
          </p:cNvPr>
          <p:cNvSpPr txBox="1"/>
          <p:nvPr/>
        </p:nvSpPr>
        <p:spPr>
          <a:xfrm flipH="false" flipV="false" rot="0">
            <a:off x="6363395" y="2762250"/>
            <a:ext cx="2013585" cy="120596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900">
                <a:solidFill>
                  <a:schemeClr val="bg1"/>
                </a:solidFill>
                <a:latin typeface="Open Sans"/>
              </a:rPr>
              <a:t>The lack of scalability and flexibility in managing access requirements can result in higher infrastructure costs as organizations struggle to adapt to changing business needs</a:t>
            </a:r>
            <a:endParaRPr b="0" dirty="0" lang="en-US" sz="90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13" name="">
            <a:extLst>
              <a:ext uri="{9440881C-B5B0-4C56-BDD0-D36866107BF0}">
                <a16:creationId xmlns:a16="http://schemas.microsoft.com/office/drawing/2010/main" id="{A26319B3-4BBD-417E-B4BF-253A1D85CD4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6487848" y="1733502"/>
            <a:ext cx="413289" cy="356101"/>
          </a:xfrm>
          <a:prstGeom prst="rect">
            <a:avLst/>
          </a:prstGeom>
          <a:noFill/>
        </p:spPr>
      </p:pic>
      <p:pic>
        <p:nvPicPr>
          <p:cNvPr id="14" name="">
            <a:extLst>
              <a:ext uri="{6750D583-C55A-4B70-80EF-74DA06F8514F}">
                <a16:creationId xmlns:a16="http://schemas.microsoft.com/office/drawing/2010/main" id="{F7E137F9-6D7F-41BB-BB7D-0DA47E0086FB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>
            <a:off x="3686137" y="1751609"/>
            <a:ext cx="359902" cy="359902"/>
          </a:xfrm>
          <a:prstGeom prst="rect">
            <a:avLst/>
          </a:prstGeom>
          <a:noFill/>
        </p:spPr>
      </p:pic>
      <p:pic>
        <p:nvPicPr>
          <p:cNvPr id="15" name="">
            <a:extLst>
              <a:ext uri="{65B27B8E-96E1-466D-B040-1F145BC06907}">
                <a16:creationId xmlns:a16="http://schemas.microsoft.com/office/drawing/2010/main" id="{B966AC0B-D387-4EBC-8401-9FD44FBD8814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901912" y="1802453"/>
            <a:ext cx="331689" cy="358578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66A84A45-64C0-421F-91D3-65C2CBE2AB03}">
                <a16:creationId xmlns:a16="http://schemas.microsoft.com/office/drawing/2010/main" id="{CBEF8644-0A53-4D3A-8561-F044BCA25A1B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3B2434F3-4DDA-43C9-8AFB-EAA1D06AFB2C}">
        <p14:creationId xmlns:p14="http://schemas.microsoft.com/office/powerpoint/2010/main" val="1717155349302"/>
      </p:ext>
    </p:extLst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5B8927EE-2DED-4CFA-806B-A56A04F5BB19}">
                <a16:creationId xmlns:a16="http://schemas.microsoft.com/office/drawing/2010/main" id="{CC383275-2E14-4F27-BC27-331777BE1BA8}"/>
              </a:ext>
            </a:extLst>
          </p:cNvPr>
          <p:cNvSpPr/>
          <p:nvPr/>
        </p:nvSpPr>
        <p:spPr>
          <a:xfrm flipH="false" flipV="false" rot="0">
            <a:off x="533400" y="2066115"/>
            <a:ext cx="8129950" cy="2191054"/>
          </a:xfrm>
          <a:prstGeom prst="roundRect">
            <a:avLst>
              <a:gd fmla="val 4369" name="adj"/>
            </a:avLst>
          </a:prstGeom>
          <a:solidFill>
            <a:srgbClr val="fbfaf6">
              <a:alpha val="100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F8D6F20A-A4A9-4332-B30E-57162C0167DD}">
                <a16:creationId xmlns:a16="http://schemas.microsoft.com/office/drawing/2010/main" id="{1CEC56D6-CD4E-46F6-AFDE-05998FA3E6F2}"/>
              </a:ext>
            </a:extLst>
          </p:cNvPr>
          <p:cNvSpPr txBox="1"/>
          <p:nvPr/>
        </p:nvSpPr>
        <p:spPr>
          <a:xfrm flipH="false" flipV="false" rot="0">
            <a:off x="1762125" y="1085840"/>
            <a:ext cx="5613158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Open Sans"/>
              </a:rPr>
              <a:t>How do</a:t>
            </a:r>
            <a:r>
              <a:rPr b="0" dirty="0" lang="en-US" sz="2000">
                <a:latin typeface="Open Sans"/>
              </a:rPr>
              <a:t> reports and identity analytics work?</a:t>
            </a:r>
            <a:endParaRPr b="0" dirty="0" lang="en-US" sz="2000">
              <a:latin typeface="Open Sans"/>
            </a:endParaRPr>
          </a:p>
        </p:txBody>
      </p:sp>
      <p:sp>
        <p:nvSpPr>
          <p:cNvPr id="4" name="">
            <a:extLst>
              <a:ext uri="{AF2FCFF4-9607-4386-B431-84A6F99030B6}">
                <a16:creationId xmlns:a16="http://schemas.microsoft.com/office/drawing/2010/main" id="{27987790-6377-4AF4-A29D-6AF1A64B9996}"/>
              </a:ext>
            </a:extLst>
          </p:cNvPr>
          <p:cNvSpPr/>
          <p:nvPr/>
        </p:nvSpPr>
        <p:spPr>
          <a:xfrm flipH="false" flipV="false" rot="0">
            <a:off x="0" y="-504"/>
            <a:ext cx="9144000" cy="852268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9064EB9A-0EA6-48D1-9F72-19B0CB70AFAB}">
                <a16:creationId xmlns:a16="http://schemas.microsoft.com/office/drawing/2010/main" id="{27D0EE58-69D0-4770-9930-91DCDFD7DBB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83520" l="0" r="16820" t="0"/>
          <a:stretch>
            <a:fillRect/>
          </a:stretch>
        </p:blipFill>
        <p:spPr>
          <a:xfrm flipH="false" flipV="false" rot="0">
            <a:off x="0" y="0"/>
            <a:ext cx="9164607" cy="845203"/>
          </a:xfrm>
          <a:prstGeom prst="rect">
            <a:avLst/>
          </a:prstGeom>
          <a:noFill/>
        </p:spPr>
      </p:pic>
      <p:sp>
        <p:nvSpPr>
          <p:cNvPr id="6" name="">
            <a:extLst>
              <a:ext uri="{43A0FDDE-F187-4795-84D3-72BE3C5BD8E8}">
                <a16:creationId xmlns:a16="http://schemas.microsoft.com/office/drawing/2010/main" id="{C2087491-3674-438A-B5F4-29555705632C}"/>
              </a:ext>
            </a:extLst>
          </p:cNvPr>
          <p:cNvSpPr/>
          <p:nvPr/>
        </p:nvSpPr>
        <p:spPr>
          <a:xfrm flipH="false" flipV="false" rot="0">
            <a:off x="551107" y="285750"/>
            <a:ext cx="1419015" cy="298561"/>
          </a:xfrm>
          <a:prstGeom prst="roundRect">
            <a:avLst>
              <a:gd fmla="val 50000" name="adj"/>
            </a:avLst>
          </a:prstGeom>
          <a:solidFill>
            <a:srgbClr val="00212b"/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C5BB6EB5-5E3A-46AC-9EF8-4E31E1E01985}">
                <a16:creationId xmlns:a16="http://schemas.microsoft.com/office/drawing/2010/main" id="{CD579925-CA0E-40AC-AA23-C11D9A3D4818}"/>
              </a:ext>
            </a:extLst>
          </p:cNvPr>
          <p:cNvSpPr txBox="1"/>
          <p:nvPr/>
        </p:nvSpPr>
        <p:spPr>
          <a:xfrm flipH="false" flipV="false" rot="0">
            <a:off x="609942" y="323850"/>
            <a:ext cx="1377400" cy="23237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Identity360 </a:t>
            </a:r>
            <a:r>
              <a:rPr b="1" dirty="0" i="0" lang="en-US" sz="900">
                <a:solidFill>
                  <a:schemeClr val="bg1"/>
                </a:solidFill>
                <a:latin typeface="Zoho Puvi-medium"/>
              </a:rPr>
              <a:t>solutions</a:t>
            </a:r>
            <a:endParaRPr b="1" dirty="0" i="0" lang="en-US" sz="900">
              <a:solidFill>
                <a:schemeClr val="bg1"/>
              </a:solidFill>
              <a:latin typeface="Zoho Puvi-medium"/>
            </a:endParaRPr>
          </a:p>
        </p:txBody>
      </p:sp>
      <p:sp>
        <p:nvSpPr>
          <p:cNvPr id="8" name="">
            <a:extLst>
              <a:ext uri="{6753A7D3-CD63-494F-9AD1-0C4B54DCAED8}">
                <a16:creationId xmlns:a16="http://schemas.microsoft.com/office/drawing/2010/main" id="{593432CB-C3D4-4C07-85DB-2B13333ABF6A}"/>
              </a:ext>
            </a:extLst>
          </p:cNvPr>
          <p:cNvSpPr txBox="1"/>
          <p:nvPr/>
        </p:nvSpPr>
        <p:spPr>
          <a:xfrm flipH="false" flipV="false" rot="0">
            <a:off x="6814004" y="326069"/>
            <a:ext cx="2053418" cy="217141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r">
              <a:defRPr dirty="0" lang="en-US" sz="1400"/>
            </a:pPr>
            <a:r>
              <a:rPr b="0" dirty="0" lang="en-US" sz="800">
                <a:solidFill>
                  <a:schemeClr val="bg1"/>
                </a:solidFill>
                <a:latin typeface="Zoho Puvi"/>
              </a:rPr>
              <a:t>www.manageengine.com/identity-360</a:t>
            </a:r>
            <a:endParaRPr b="0" dirty="0" lang="en-US" sz="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9" name="">
            <a:extLst>
              <a:ext uri="{685066CF-35A4-4ECA-B422-24AC41AB8859}">
                <a16:creationId xmlns:a16="http://schemas.microsoft.com/office/drawing/2010/main" id="{111D11C5-403A-4E96-991C-38D14698CB9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248908" y="2444400"/>
            <a:ext cx="6674729" cy="1358798"/>
          </a:xfrm>
          <a:prstGeom prst="rect">
            <a:avLst/>
          </a:prstGeom>
          <a:noFill/>
        </p:spPr>
      </p:pic>
      <p:sp>
        <p:nvSpPr>
          <p:cNvPr id="10" name="">
            <a:extLst>
              <a:ext uri="{F211A8A5-8F17-40B0-BE78-D41D10F72EFE}">
                <a16:creationId xmlns:a16="http://schemas.microsoft.com/office/drawing/2010/main" id="{43A8013B-7109-4236-A33D-9EE86CE0575B}"/>
              </a:ext>
            </a:extLst>
          </p:cNvPr>
          <p:cNvSpPr/>
          <p:nvPr/>
        </p:nvSpPr>
        <p:spPr>
          <a:xfrm flipH="false" flipV="false" rot="0">
            <a:off x="1232468" y="3548596"/>
            <a:ext cx="1951177" cy="498348"/>
          </a:xfrm>
          <a:prstGeom prst="roundRect">
            <a:avLst/>
          </a:prstGeom>
          <a:solidFill>
            <a:srgbClr val="fbfaf6">
              <a:alpha val="100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b="0" dirty="0" lang="en-US">
                <a:latin typeface="Zoho Puvi"/>
              </a:rPr>
              <a:t/>
            </a:r>
            <a:endParaRPr b="0" dirty="0" lang="en-US">
              <a:latin typeface="Zoho Puvi"/>
            </a:endParaRPr>
          </a:p>
        </p:txBody>
      </p:sp>
      <p:sp>
        <p:nvSpPr>
          <p:cNvPr id="11" name="">
            <a:extLst>
              <a:ext uri="{F4F2202B-AF39-4D89-B89D-441ABA54A975}">
                <a16:creationId xmlns:a16="http://schemas.microsoft.com/office/drawing/2010/main" id="{7CAB1AE4-1234-4A73-AB71-43B85936CDEE}"/>
              </a:ext>
            </a:extLst>
          </p:cNvPr>
          <p:cNvSpPr txBox="1"/>
          <p:nvPr/>
        </p:nvSpPr>
        <p:spPr>
          <a:xfrm flipH="false" flipV="false" rot="0">
            <a:off x="1236287" y="3513191"/>
            <a:ext cx="1996906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dirty="0" lang="en-US" sz="700">
                <a:latin typeface="Zoho Puvi-demi_bold"/>
              </a:rPr>
              <a:t>Administrators assign specific applications to user based on their roles and responsibilities within the organization</a:t>
            </a:r>
            <a:endParaRPr dirty="0" lang="en-US" sz="700">
              <a:latin typeface="Zoho Puvi-demi_bold"/>
            </a:endParaRPr>
          </a:p>
        </p:txBody>
      </p:sp>
    </p:spTree>
    <p:extLst>
      <p:ext uri="{C3DA102E-39D6-4307-B8DE-E75242DDE0FF}">
        <p14:creationId xmlns:p14="http://schemas.microsoft.com/office/powerpoint/2010/main" val="1717155349358"/>
      </p:ext>
    </p:extLst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659A0F46-46F5-45AE-B45B-28E5CE8702C7}">
                <a16:creationId xmlns:a16="http://schemas.microsoft.com/office/drawing/2010/main" id="{6A827C77-1EBD-492A-A798-B5ECAD534DC5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2E4F6F7E-BA24-45CE-9CAC-D70B8EC2B8E4}">
                <a16:creationId xmlns:a16="http://schemas.microsoft.com/office/drawing/2010/main" id="{7453D01E-9D11-48CB-9D89-43E22BD02576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F09F919F-583F-4990-B346-5A08316C7A47}">
                <a16:creationId xmlns:a16="http://schemas.microsoft.com/office/drawing/2010/main" id="{824FC115-78BB-4875-9CD3-55220C1F6DCE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7ACDB022-AB8B-4CB9-B5BB-536EAFCE5E8C}">
                <a16:creationId xmlns:a16="http://schemas.microsoft.com/office/drawing/2010/main" id="{18101CA9-797E-4237-8681-F7230537112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F84E56D2-9BAA-4FF4-89A3-0645F4FC995C}">
                <a16:creationId xmlns:a16="http://schemas.microsoft.com/office/drawing/2010/main" id="{D67EE463-3A9E-4072-8EB2-5DDD77663875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7B5DB101-FB78-4980-A23B-26005F505FE7}">
                <a16:creationId xmlns:a16="http://schemas.microsoft.com/office/drawing/2010/main" id="{F3FE60D2-931D-4638-BED4-E1EE8C80A56B}"/>
              </a:ext>
            </a:extLst>
          </p:cNvPr>
          <p:cNvSpPr/>
          <p:nvPr/>
        </p:nvSpPr>
        <p:spPr>
          <a:xfrm flipH="false" flipV="false" rot="0">
            <a:off x="4833394" y="2288743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8EA2139A-C894-46E6-8C85-B847070D0C61}">
                <a16:creationId xmlns:a16="http://schemas.microsoft.com/office/drawing/2010/main" id="{D1487B78-3C49-4BEB-9254-83ED23B43320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DF71D1DB-AFDE-470C-86A8-2B09069C3FE6}">
                <a16:creationId xmlns:a16="http://schemas.microsoft.com/office/drawing/2010/main" id="{E5CB9629-CCAE-4DFD-8733-09CBE6E7FBC9}"/>
              </a:ext>
            </a:extLst>
          </p:cNvPr>
          <p:cNvSpPr txBox="1"/>
          <p:nvPr/>
        </p:nvSpPr>
        <p:spPr>
          <a:xfrm flipH="false" flipV="false" rot="0">
            <a:off x="5048250" y="689286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Enhanced visibility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0" name="">
            <a:extLst>
              <a:ext uri="{ECD78243-F7F7-4954-8EBD-8B45683E16B5}">
                <a16:creationId xmlns:a16="http://schemas.microsoft.com/office/drawing/2010/main" id="{64CF8A05-294C-4608-96A1-A5CAD4FD133F}"/>
              </a:ext>
            </a:extLst>
          </p:cNvPr>
          <p:cNvSpPr txBox="1"/>
          <p:nvPr/>
        </p:nvSpPr>
        <p:spPr>
          <a:xfrm flipH="false" flipV="false" rot="0">
            <a:off x="5048250" y="943527"/>
            <a:ext cx="3819848" cy="46091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Gain enhanced visibility into user activities and behaviors through comprehensive reports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1" name="">
            <a:extLst>
              <a:ext uri="{36C9F2EA-5223-4A6D-A40E-3C7D7C898E35}">
                <a16:creationId xmlns:a16="http://schemas.microsoft.com/office/drawing/2010/main" id="{67DB5B9C-0604-487D-9A5C-70A03AE98039}"/>
              </a:ext>
            </a:extLst>
          </p:cNvPr>
          <p:cNvSpPr txBox="1"/>
          <p:nvPr/>
        </p:nvSpPr>
        <p:spPr>
          <a:xfrm flipH="false" flipV="false" rot="0">
            <a:off x="5429688" y="21640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Informed decisions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2" name="">
            <a:extLst>
              <a:ext uri="{D1DB74EC-0F61-4115-AB14-C813C4C20371}">
                <a16:creationId xmlns:a16="http://schemas.microsoft.com/office/drawing/2010/main" id="{E30248E9-4F91-4D7B-98B2-F4C7255613BC}"/>
              </a:ext>
            </a:extLst>
          </p:cNvPr>
          <p:cNvSpPr txBox="1"/>
          <p:nvPr/>
        </p:nvSpPr>
        <p:spPr>
          <a:xfrm flipH="false" flipV="false" rot="0">
            <a:off x="5429688" y="2408920"/>
            <a:ext cx="3354390" cy="460914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Enable admins to make informed decisions based on real-time data and user interactions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3" name="">
            <a:extLst>
              <a:ext uri="{3DB479B5-CD78-4457-9F53-39E09920E56B}">
                <a16:creationId xmlns:a16="http://schemas.microsoft.com/office/drawing/2010/main" id="{B935E479-CC41-4EF8-8AE2-E3248F7FD07A}"/>
              </a:ext>
            </a:extLst>
          </p:cNvPr>
          <p:cNvSpPr txBox="1"/>
          <p:nvPr/>
        </p:nvSpPr>
        <p:spPr>
          <a:xfrm flipH="false" flipV="false" rot="0">
            <a:off x="5083445" y="34687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Pre</a:t>
            </a: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built reports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4" name="">
            <a:extLst>
              <a:ext uri="{66CF3020-74AF-42B1-A928-C41AB45C805F}">
                <a16:creationId xmlns:a16="http://schemas.microsoft.com/office/drawing/2010/main" id="{48594951-596B-4138-9746-C4EADA8A0535}"/>
              </a:ext>
            </a:extLst>
          </p:cNvPr>
          <p:cNvSpPr txBox="1"/>
          <p:nvPr/>
        </p:nvSpPr>
        <p:spPr>
          <a:xfrm flipH="false" flipV="false" rot="0">
            <a:off x="5083445" y="3719717"/>
            <a:ext cx="3577837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Access pre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built reports to help admin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s identify security risks and understand end-user app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lication</a:t>
            </a: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 and service consumption patterns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5" name="">
            <a:extLst>
              <a:ext uri="{23AB839E-E5AB-4A69-8932-160D85FDD528}">
                <a16:creationId xmlns:a16="http://schemas.microsoft.com/office/drawing/2010/main" id="{21312364-1546-4172-A52E-960415712329}"/>
              </a:ext>
            </a:extLst>
          </p:cNvPr>
          <p:cNvSpPr txBox="1"/>
          <p:nvPr/>
        </p:nvSpPr>
        <p:spPr>
          <a:xfrm flipH="false" flipV="false" rot="0">
            <a:off x="551354" y="1247775"/>
            <a:ext cx="3903106" cy="265494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Unlock superior </a:t>
            </a:r>
            <a:r>
              <a:rPr b="0" dirty="0" lang="en-US" sz="2800">
                <a:solidFill>
                  <a:srgbClr val="e6d8b9"/>
                </a:solidFill>
                <a:latin typeface="Open Sans"/>
              </a:rPr>
              <a:t>access insights</a:t>
            </a:r>
            <a:r>
              <a:rPr b="0" dirty="0" lang="en-US" sz="2800">
                <a:solidFill>
                  <a:schemeClr val="bg1"/>
                </a:solidFill>
                <a:latin typeface="Open Sans"/>
              </a:rPr>
              <a:t> to boost your</a:t>
            </a:r>
            <a:r>
              <a:rPr b="0" dirty="0" lang="en-US" sz="2800">
                <a:solidFill>
                  <a:schemeClr val="bg1"/>
                </a:solidFill>
                <a:latin typeface="Open Sans"/>
              </a:rPr>
              <a:t> </a:t>
            </a:r>
            <a:r>
              <a:rPr b="0" dirty="0" lang="en-US" sz="2800">
                <a:solidFill>
                  <a:schemeClr val="bg1"/>
                </a:solidFill>
                <a:latin typeface="Open Sans"/>
              </a:rPr>
              <a:t>organization's </a:t>
            </a:r>
          </a:p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security and </a:t>
            </a:r>
          </a:p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efficiency</a:t>
            </a:r>
            <a:endParaRPr b="0" dirty="0" lang="en-US" sz="280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16" name="">
            <a:extLst>
              <a:ext uri="{C4239782-0ED9-4C90-9DE5-26C8782674FF}">
                <a16:creationId xmlns:a16="http://schemas.microsoft.com/office/drawing/2010/main" id="{049EC403-D602-4914-8E59-EBA38F5DF6E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610176" y="1051226"/>
            <a:ext cx="267890" cy="182775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4FD27B94-B789-43EE-BDF8-1192599E9AC7}">
                <a16:creationId xmlns:a16="http://schemas.microsoft.com/office/drawing/2010/main" id="{49685AD5-3B41-4596-80C5-10611D463A1D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993157" y="2422607"/>
            <a:ext cx="230038" cy="258584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34466E75-65FE-46D8-8F89-6699DE5A5094}">
                <a16:creationId xmlns:a16="http://schemas.microsoft.com/office/drawing/2010/main" id="{1B25D490-D9E3-417B-9246-EDD2603AB706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>
            <a:off x="4668316" y="3869341"/>
            <a:ext cx="231657" cy="247097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64CDACE2-2707-40A7-8F9F-FA2DCC1AD5E0}">
                <a16:creationId xmlns:a16="http://schemas.microsoft.com/office/drawing/2010/main" id="{B8602A0D-F3D9-4F7B-880E-CCDFA51E5DCB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9CAB6FC0-0E30-4BBB-A132-9CD1DB93F194}">
        <p14:creationId xmlns:p14="http://schemas.microsoft.com/office/powerpoint/2010/main" val="1717155349360"/>
      </p:ext>
    </p:extLst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8EA05A76-39BA-4E42-818C-C78DEE84F956}">
                <a16:creationId xmlns:a16="http://schemas.microsoft.com/office/drawing/2010/main" id="{768FDC1D-957F-4354-B7A4-DEA5C07B389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095375" y="1209103"/>
            <a:ext cx="6956583" cy="3546319"/>
          </a:xfrm>
          <a:prstGeom prst="rect">
            <a:avLst/>
          </a:prstGeom>
          <a:noFill/>
        </p:spPr>
      </p:pic>
      <p:sp>
        <p:nvSpPr>
          <p:cNvPr id="3" name="">
            <a:extLst>
              <a:ext uri="{A474BDC6-A77C-4291-AE8C-7CB4849DBD30}">
                <a16:creationId xmlns:a16="http://schemas.microsoft.com/office/drawing/2010/main" id="{6E91D904-8B32-4D14-8C68-B06FA5CD899B}"/>
              </a:ext>
            </a:extLst>
          </p:cNvPr>
          <p:cNvSpPr/>
          <p:nvPr/>
        </p:nvSpPr>
        <p:spPr>
          <a:xfrm flipH="true" flipV="false" rot="0">
            <a:off x="2266950" y="3084699"/>
            <a:ext cx="1844240" cy="662492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220C0C11-5FD5-4CC5-B638-ECBB64B93EFE}">
                <a16:creationId xmlns:a16="http://schemas.microsoft.com/office/drawing/2010/main" id="{C5967B83-EE46-41C9-B038-DA63F476A1A0}"/>
              </a:ext>
            </a:extLst>
          </p:cNvPr>
          <p:cNvSpPr/>
          <p:nvPr/>
        </p:nvSpPr>
        <p:spPr>
          <a:xfrm flipH="true" flipV="false" rot="10800000">
            <a:off x="3086100" y="3715940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791EA116-0C1F-4A83-948D-B4D40B6E6E7B}">
                <a16:creationId xmlns:a16="http://schemas.microsoft.com/office/drawing/2010/main" id="{DAA5E067-2F48-4132-9744-DC22C9F16B91}"/>
              </a:ext>
            </a:extLst>
          </p:cNvPr>
          <p:cNvSpPr txBox="1"/>
          <p:nvPr/>
        </p:nvSpPr>
        <p:spPr>
          <a:xfrm flipH="false" flipV="false" rot="0">
            <a:off x="2286000" y="3151374"/>
            <a:ext cx="1806902" cy="5218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Gain insights into various aspects, such as user activities and access patterns, from a single console of various directories and applications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</p:spTree>
    <p:extLst>
      <p:ext uri="{65CC8083-CB2F-4E77-93C9-36C6478CC510}">
        <p14:creationId xmlns:p14="http://schemas.microsoft.com/office/powerpoint/2010/main" val="1717155349361"/>
      </p:ext>
    </p:extLst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89B4F42D-1747-4DFB-8E5C-69249A11BADB}">
                <a16:creationId xmlns:a16="http://schemas.microsoft.com/office/drawing/2010/main" id="{C055B5CC-6B8D-4230-8286-65F01F1F54DD}"/>
              </a:ext>
            </a:extLst>
          </p:cNvPr>
          <p:cNvSpPr/>
          <p:nvPr/>
        </p:nvSpPr>
        <p:spPr>
          <a:xfrm flipH="false" flipV="false" rot="0">
            <a:off x="1504950" y="941231"/>
            <a:ext cx="6143396" cy="4113599"/>
          </a:xfrm>
          <a:prstGeom prst="roundRect">
            <a:avLst>
              <a:gd fmla="val 2188" name="adj"/>
            </a:avLst>
          </a:prstGeom>
          <a:solidFill>
            <a:srgbClr val="e6d8b9">
              <a:alpha val="13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346211D4-B92C-43E4-AD37-39CCF6CB38F6}">
                <a16:creationId xmlns:a16="http://schemas.microsoft.com/office/drawing/2010/main" id="{359035E0-48A2-4D3B-B3D5-C87203A4526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800225" y="1044406"/>
            <a:ext cx="5539845" cy="3850519"/>
          </a:xfrm>
          <a:prstGeom prst="rect">
            <a:avLst/>
          </a:prstGeom>
          <a:noFill/>
        </p:spPr>
      </p:pic>
      <p:sp>
        <p:nvSpPr>
          <p:cNvPr id="4" name="">
            <a:extLst>
              <a:ext uri="{A82EA998-D686-4242-8016-5BB0C45C4735}">
                <a16:creationId xmlns:a16="http://schemas.microsoft.com/office/drawing/2010/main" id="{604ECA40-5580-4C74-A942-CDD8B8EB4582}"/>
              </a:ext>
            </a:extLst>
          </p:cNvPr>
          <p:cNvSpPr/>
          <p:nvPr/>
        </p:nvSpPr>
        <p:spPr>
          <a:xfrm flipH="true" flipV="false" rot="0">
            <a:off x="6145178" y="1016860"/>
            <a:ext cx="1813388" cy="565261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C235A704-AE00-40D0-9F31-54317D75A350}">
                <a16:creationId xmlns:a16="http://schemas.microsoft.com/office/drawing/2010/main" id="{9993922D-4AED-41BC-AF90-5BA71058C7C9}"/>
              </a:ext>
            </a:extLst>
          </p:cNvPr>
          <p:cNvSpPr/>
          <p:nvPr/>
        </p:nvSpPr>
        <p:spPr>
          <a:xfrm flipH="true" flipV="false" rot="-5400000">
            <a:off x="6012228" y="1254985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AA250EDA-E25B-485D-ABA8-3F671F4457E6}">
                <a16:creationId xmlns:a16="http://schemas.microsoft.com/office/drawing/2010/main" id="{D891B414-D863-45BF-806D-D59402398D32}"/>
              </a:ext>
            </a:extLst>
          </p:cNvPr>
          <p:cNvSpPr txBox="1"/>
          <p:nvPr/>
        </p:nvSpPr>
        <p:spPr>
          <a:xfrm flipH="false" flipV="false" rot="0">
            <a:off x="6190593" y="1093060"/>
            <a:ext cx="1645396" cy="41520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Explore various export options for your reports to further analyze identity data and gain insights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">
            <a:extLst>
              <a:ext uri="{30B57035-21E4-4534-BA1B-BCBCBD181E12}">
                <a16:creationId xmlns:a16="http://schemas.microsoft.com/office/drawing/2010/main" id="{44B33540-D3D3-49B5-9A80-06A9CA9BFA31}"/>
              </a:ext>
            </a:extLst>
          </p:cNvPr>
          <p:cNvSpPr/>
          <p:nvPr/>
        </p:nvSpPr>
        <p:spPr>
          <a:xfrm flipH="false" flipV="false" rot="0">
            <a:off x="1116749" y="3541080"/>
            <a:ext cx="1560414" cy="806986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FCE25D21-6803-47BD-9737-D216D833C5F9}">
                <a16:creationId xmlns:a16="http://schemas.microsoft.com/office/drawing/2010/main" id="{886CF96D-E7DE-4351-99FE-D0101CF15E1A}"/>
              </a:ext>
            </a:extLst>
          </p:cNvPr>
          <p:cNvSpPr/>
          <p:nvPr/>
        </p:nvSpPr>
        <p:spPr>
          <a:xfrm flipH="false" flipV="false" rot="5400000">
            <a:off x="2598315" y="3891619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526097F5-2827-473D-99D2-FA879CF240B7}">
                <a16:creationId xmlns:a16="http://schemas.microsoft.com/office/drawing/2010/main" id="{F0B9FD12-B868-4FFE-A4B4-AE19EF2E6CFF}"/>
              </a:ext>
            </a:extLst>
          </p:cNvPr>
          <p:cNvSpPr txBox="1"/>
          <p:nvPr/>
        </p:nvSpPr>
        <p:spPr>
          <a:xfrm flipH="false" flipV="false" rot="0">
            <a:off x="1119387" y="3626805"/>
            <a:ext cx="1553003" cy="628507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Explore built-in reports that offer insights into user-related data across various directories like Universal Directory, Azure AD, and Salesforce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</p:spTree>
    <p:extLst>
      <p:ext uri="{852666C1-1C73-41CD-9C50-4CA9D54159BF}">
        <p14:creationId xmlns:p14="http://schemas.microsoft.com/office/powerpoint/2010/main" val="1717155349362"/>
      </p:ext>
    </p:extLst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E713269B-6C3D-4656-9697-9CA54B9B344C}">
                <a16:creationId xmlns:a16="http://schemas.microsoft.com/office/drawing/2010/main" id="{8A93B1F5-AB38-4BAA-9003-D2191D25FFD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/>
          <a:p>
            <a:pPr/>
            <a:r>
              <a:rPr dirty="0" lang="en-US">
                <a:latin typeface="Open Sans-demi_bold"/>
              </a:rPr>
              <a:t>Reports and identity </a:t>
            </a:r>
          </a:p>
          <a:p>
            <a:pPr/>
            <a:r>
              <a:rPr dirty="0" lang="en-US">
                <a:latin typeface="Open Sans-demi_bold"/>
              </a:rPr>
              <a:t>analytics </a:t>
            </a:r>
            <a:r>
              <a:rPr dirty="0" lang="en-US">
                <a:latin typeface="Open Sans-demi_bold"/>
              </a:rPr>
              <a:t>use</a:t>
            </a:r>
            <a:r>
              <a:rPr dirty="0" lang="en-US">
                <a:latin typeface="Open Sans-demi_bold"/>
              </a:rPr>
              <a:t> </a:t>
            </a:r>
            <a:r>
              <a:rPr dirty="0" lang="en-US">
                <a:latin typeface="Open Sans-demi_bold"/>
              </a:rPr>
              <a:t>case</a:t>
            </a:r>
            <a:endParaRPr dirty="0" lang="en-US">
              <a:latin typeface="Open Sans-demi_bold"/>
            </a:endParaRPr>
          </a:p>
        </p:txBody>
      </p:sp>
      <p:sp>
        <p:nvSpPr>
          <p:cNvPr id="3" name="">
            <a:extLst>
              <a:ext uri="{B1BD8D20-F77A-4AF4-A169-8C0E1F092843}">
                <a16:creationId xmlns:a16="http://schemas.microsoft.com/office/drawing/2010/main" id="{A5C77A89-3D13-49D1-B65D-1DE007D64245}"/>
              </a:ext>
            </a:extLst>
          </p:cNvPr>
          <p:cNvSpPr txBox="1"/>
          <p:nvPr/>
        </p:nvSpPr>
        <p:spPr>
          <a:xfrm flipH="false" flipV="false" rot="0">
            <a:off x="755446" y="2036587"/>
            <a:ext cx="3983850" cy="1085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In an organi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z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ation with a diverse workforce and extensive system access, ensuring security and compliance is paramount. With rising cybersecurity threats and regulatory standards like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the 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GDPR and SOC 2, the challenge lies in effectively monitoring and managing user identities and access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4" name="">
            <a:extLst>
              <a:ext uri="{A831A0C2-B6CF-479F-8831-3738051F706C}">
                <a16:creationId xmlns:a16="http://schemas.microsoft.com/office/drawing/2010/main" id="{D8CD2DC4-7B5E-431A-9F89-E1B0B08E9E9C}"/>
              </a:ext>
            </a:extLst>
          </p:cNvPr>
          <p:cNvSpPr txBox="1"/>
          <p:nvPr/>
        </p:nvSpPr>
        <p:spPr>
          <a:xfrm flipH="false" flipV="false" rot="0">
            <a:off x="755446" y="1750837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Problem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5" name="">
            <a:extLst>
              <a:ext uri="{6FAB646D-0C60-4986-A75D-0927C79BC08D}">
                <a16:creationId xmlns:a16="http://schemas.microsoft.com/office/drawing/2010/main" id="{4E7373D5-5D21-4351-84D3-22EA47B22EDD}"/>
              </a:ext>
            </a:extLst>
          </p:cNvPr>
          <p:cNvSpPr txBox="1"/>
          <p:nvPr/>
        </p:nvSpPr>
        <p:spPr>
          <a:xfrm flipH="false" flipV="false" rot="0">
            <a:off x="755446" y="3532974"/>
            <a:ext cx="1905000" cy="278082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dirty="0" lang="en-US" sz="1200">
                <a:solidFill>
                  <a:srgbClr val="e6d8b9"/>
                </a:solidFill>
                <a:latin typeface="Open Sans-demi_bold"/>
              </a:rPr>
              <a:t>Solution</a:t>
            </a:r>
            <a:endParaRPr dirty="0" lang="en-US" sz="1200">
              <a:solidFill>
                <a:srgbClr val="e6d8b9"/>
              </a:solidFill>
              <a:latin typeface="Open Sans-demi_bold"/>
            </a:endParaRPr>
          </a:p>
        </p:txBody>
      </p:sp>
      <p:sp>
        <p:nvSpPr>
          <p:cNvPr id="6" name="">
            <a:extLst>
              <a:ext uri="{BE010D72-AC8C-4B4E-A2FD-1A8DF2381FEC}">
                <a16:creationId xmlns:a16="http://schemas.microsoft.com/office/drawing/2010/main" id="{11450F99-0F79-4326-8EE7-50DE6D2C5C97}"/>
              </a:ext>
            </a:extLst>
          </p:cNvPr>
          <p:cNvSpPr txBox="1"/>
          <p:nvPr/>
        </p:nvSpPr>
        <p:spPr>
          <a:xfrm flipH="false" flipV="false" rot="0">
            <a:off x="755446" y="3818724"/>
            <a:ext cx="3866016" cy="88753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Open Sans"/>
              </a:rPr>
              <a:t>Identity360</a:t>
            </a:r>
            <a:r>
              <a:rPr b="0" dirty="0" lang="en-US" sz="1000">
                <a:solidFill>
                  <a:schemeClr val="bg1"/>
                </a:solidFill>
                <a:latin typeface="Open Sans"/>
              </a:rPr>
              <a:t> enables the organization to extract actionable insights from user access patterns and behavior, swiftly identifying anomalies, unauthorized access, and compliance issues</a:t>
            </a:r>
            <a:endParaRPr b="0" dirty="0" lang="en-US" sz="10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7" name="">
            <a:extLst>
              <a:ext uri="{DC450AE8-EE12-4CB3-9BAE-2D737D1C7029}">
                <a16:creationId xmlns:a16="http://schemas.microsoft.com/office/drawing/2010/main" id="{E52ABCD3-ADE0-47A5-B59D-769209E68324}"/>
              </a:ext>
            </a:extLst>
          </p:cNvPr>
          <p:cNvSpPr/>
          <p:nvPr/>
        </p:nvSpPr>
        <p:spPr>
          <a:xfrm flipH="false" flipV="false" rot="0">
            <a:off x="669121" y="178017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1FD5B070-3B0D-46DE-887E-3052AB913061}">
                <a16:creationId xmlns:a16="http://schemas.microsoft.com/office/drawing/2010/main" id="{F4428063-731B-43EA-8888-1D132EE2821D}"/>
              </a:ext>
            </a:extLst>
          </p:cNvPr>
          <p:cNvSpPr/>
          <p:nvPr/>
        </p:nvSpPr>
        <p:spPr>
          <a:xfrm flipH="false" flipV="false" rot="0">
            <a:off x="669121" y="3567284"/>
            <a:ext cx="66875" cy="228123"/>
          </a:xfrm>
          <a:prstGeom prst="rect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C43C0CCF-0044-4474-BCE0-8C42A3E46C4C}">
                <a16:creationId xmlns:a16="http://schemas.microsoft.com/office/drawing/2010/main" id="{B7D25B34-50B5-47F8-B319-A2EEDF9214A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10220" l="0" r="0" t="0"/>
          <a:stretch>
            <a:fillRect/>
          </a:stretch>
        </p:blipFill>
        <p:spPr>
          <a:xfrm flipH="false" flipV="false" rot="0">
            <a:off x="4911375" y="1958140"/>
            <a:ext cx="4224642" cy="3191637"/>
          </a:xfrm>
          <a:prstGeom prst="rect">
            <a:avLst/>
          </a:prstGeom>
          <a:noFill/>
        </p:spPr>
      </p:pic>
    </p:spTree>
    <p:extLst>
      <p:ext uri="{BB6A32C7-A447-4642-ACD9-70DF0BAB78CE}">
        <p14:creationId xmlns:p14="http://schemas.microsoft.com/office/powerpoint/2010/main" val="1717155349364"/>
      </p:ext>
    </p:extLst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B5B8019E-5740-4FB2-827D-A41672D75856}">
                <a16:creationId xmlns:a16="http://schemas.microsoft.com/office/drawing/2010/main" id="{ED2EF013-7C13-4A0E-849A-CB42764DF33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314450" y="1283474"/>
            <a:ext cx="6641696" cy="3187074"/>
          </a:xfrm>
          <a:prstGeom prst="rect">
            <a:avLst/>
          </a:prstGeom>
          <a:noFill/>
        </p:spPr>
      </p:pic>
    </p:spTree>
    <p:extLst>
      <p:ext uri="{B4F620EF-B64D-4ED2-9EAE-39270E76E8A6}">
        <p14:creationId xmlns:p14="http://schemas.microsoft.com/office/powerpoint/2010/main" val="1717155349365"/>
      </p:ext>
    </p:extLst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6001EF7-FBAA-468F-B589-C9D3F448DFAF}">
                <a16:creationId xmlns:a16="http://schemas.microsoft.com/office/drawing/2010/main" id="{97770269-B503-4BCC-AE84-CF7EC076830B}"/>
              </a:ext>
            </a:extLst>
          </p:cNvPr>
          <p:cNvSpPr/>
          <p:nvPr/>
        </p:nvSpPr>
        <p:spPr>
          <a:xfrm flipH="false" flipV="false" rot="0">
            <a:off x="0" y="-9525"/>
            <a:ext cx="9143314" cy="5195820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7EBB667D-610C-414E-A02F-3A64119A0DD3}">
                <a16:creationId xmlns:a16="http://schemas.microsoft.com/office/drawing/2010/main" id="{50F8E1C2-72ED-4A40-AEA6-CEE91589342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-950" l="0" r="16820" t="0"/>
          <a:stretch>
            <a:fillRect/>
          </a:stretch>
        </p:blipFill>
        <p:spPr>
          <a:xfrm flipH="false" flipV="false" rot="0">
            <a:off x="0" y="0"/>
            <a:ext cx="9164607" cy="5178990"/>
          </a:xfrm>
          <a:prstGeom prst="rect">
            <a:avLst/>
          </a:prstGeom>
          <a:noFill/>
        </p:spPr>
      </p:pic>
      <p:sp>
        <p:nvSpPr>
          <p:cNvPr id="4" name="">
            <a:extLst>
              <a:ext uri="{4AEEF436-D3FB-4A5D-BF2D-20ECBFFF5784}">
                <a16:creationId xmlns:a16="http://schemas.microsoft.com/office/drawing/2010/main" id="{74FB8B2E-34FE-4174-952C-BEAD9BD7BDA6}"/>
              </a:ext>
            </a:extLst>
          </p:cNvPr>
          <p:cNvSpPr/>
          <p:nvPr/>
        </p:nvSpPr>
        <p:spPr>
          <a:xfrm flipH="false" flipV="false" rot="0">
            <a:off x="540219" y="1419225"/>
            <a:ext cx="2506256" cy="2857500"/>
          </a:xfrm>
          <a:prstGeom prst="roundRect">
            <a:avLst>
              <a:gd fmla="val 0" name="adj"/>
            </a:avLst>
          </a:prstGeom>
          <a:solidFill>
            <a:srgbClr val="e6d8b9">
              <a:alpha val="100000"/>
            </a:srgbClr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0DA7F101-44FB-436B-B3B1-89FF3F0B5DA7}">
                <a16:creationId xmlns:a16="http://schemas.microsoft.com/office/drawing/2010/main" id="{D9E59997-6084-41C9-88C2-FC499319AD44}"/>
              </a:ext>
            </a:extLst>
          </p:cNvPr>
          <p:cNvSpPr/>
          <p:nvPr/>
        </p:nvSpPr>
        <p:spPr>
          <a:xfrm flipH="false" flipV="false" rot="0">
            <a:off x="3341694" y="1419225"/>
            <a:ext cx="2506256" cy="2857500"/>
          </a:xfrm>
          <a:prstGeom prst="roundRect">
            <a:avLst>
              <a:gd fmla="val 0" name="adj"/>
            </a:avLst>
          </a:prstGeom>
          <a:solidFill>
            <a:srgbClr val="e6d8b9">
              <a:alpha val="100000"/>
            </a:srgbClr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1774614C-37F7-4FAE-946E-BBA46343056A}">
                <a16:creationId xmlns:a16="http://schemas.microsoft.com/office/drawing/2010/main" id="{B6732144-24FF-4416-A6E9-E95DCE715CF9}"/>
              </a:ext>
            </a:extLst>
          </p:cNvPr>
          <p:cNvSpPr txBox="1"/>
          <p:nvPr/>
        </p:nvSpPr>
        <p:spPr>
          <a:xfrm flipH="false" flipV="false" rot="0">
            <a:off x="3507267" y="2933700"/>
            <a:ext cx="3074708" cy="107646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Open Sans"/>
              </a:rPr>
              <a:t>Starts at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  <a:r>
              <a:rPr b="1" dirty="0" lang="en-US" sz="2000">
                <a:solidFill>
                  <a:srgbClr val="00212b"/>
                </a:solidFill>
                <a:latin typeface="Open Sans"/>
              </a:rPr>
              <a:t>$195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  <a:r>
              <a:rPr b="0" dirty="0" lang="en-US" sz="1600">
                <a:solidFill>
                  <a:srgbClr val="00212b"/>
                </a:solidFill>
                <a:latin typeface="Open Sans"/>
              </a:rPr>
              <a:t>per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000">
                <a:solidFill>
                  <a:srgbClr val="00212b"/>
                </a:solidFill>
                <a:latin typeface="Open Sans"/>
              </a:rPr>
              <a:t>100 users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,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Open Sans"/>
              </a:rPr>
              <a:t>per year</a:t>
            </a:r>
            <a:endParaRPr b="0" dirty="0" lang="en-US" sz="1600">
              <a:solidFill>
                <a:srgbClr val="00212b"/>
              </a:solidFill>
              <a:latin typeface="Open Sans"/>
            </a:endParaRPr>
          </a:p>
        </p:txBody>
      </p:sp>
      <p:cxnSp>
        <p:nvCxnSpPr>
          <p:cNvPr id="7" name="">
            <a:extLst>
              <a:ext uri="{BA9AB604-C951-4090-B251-B3CFA08DEF84}">
                <a16:creationId xmlns:a16="http://schemas.microsoft.com/office/drawing/2010/main" id="{2F507FD8-0D8E-4350-9C41-0D300B67F090}"/>
              </a:ext>
            </a:extLst>
          </p:cNvPr>
          <p:cNvCxnSpPr/>
          <p:nvPr/>
        </p:nvCxnSpPr>
        <p:spPr>
          <a:xfrm flipH="true" flipV="false" rot="10800000">
            <a:off x="3599954" y="2762250"/>
            <a:ext cx="2132619" cy="0"/>
          </a:xfrm>
          <a:prstGeom prst="line">
            <a:avLst/>
          </a:prstGeom>
          <a:ln cap="flat" w="9525">
            <a:solidFill>
              <a:srgbClr val="00212b">
                <a:alpha val="10000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8" name="">
            <a:extLst>
              <a:ext uri="{725BC362-2C6C-4491-AC54-E700882A9212}">
                <a16:creationId xmlns:a16="http://schemas.microsoft.com/office/drawing/2010/main" id="{03FFC1AA-673F-4691-8B34-A7CA74CF7270}"/>
              </a:ext>
            </a:extLst>
          </p:cNvPr>
          <p:cNvSpPr/>
          <p:nvPr/>
        </p:nvSpPr>
        <p:spPr>
          <a:xfrm flipH="false" flipV="false" rot="0">
            <a:off x="6120098" y="1419225"/>
            <a:ext cx="2506256" cy="2857500"/>
          </a:xfrm>
          <a:prstGeom prst="roundRect">
            <a:avLst>
              <a:gd fmla="val 0" name="adj"/>
            </a:avLst>
          </a:prstGeom>
          <a:solidFill>
            <a:srgbClr val="e6d8b9">
              <a:alpha val="100000"/>
            </a:srgbClr>
          </a:solidFill>
          <a:ln cap="flat" w="9525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9" name="">
            <a:extLst>
              <a:ext uri="{ED61270A-E47C-4706-99E3-FB6D0055A78A}">
                <a16:creationId xmlns:a16="http://schemas.microsoft.com/office/drawing/2010/main" id="{F3B2FC25-9504-4D81-A235-046D96412A98}"/>
              </a:ext>
            </a:extLst>
          </p:cNvPr>
          <p:cNvCxnSpPr/>
          <p:nvPr/>
        </p:nvCxnSpPr>
        <p:spPr>
          <a:xfrm flipH="true" flipV="false" rot="10800000">
            <a:off x="6340354" y="2762250"/>
            <a:ext cx="2132619" cy="0"/>
          </a:xfrm>
          <a:prstGeom prst="line">
            <a:avLst/>
          </a:prstGeom>
          <a:ln cap="flat" w="9525">
            <a:solidFill>
              <a:srgbClr val="00212b">
                <a:alpha val="10000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">
            <a:extLst>
              <a:ext uri="{847704F4-03A0-45E7-8F59-D21A73C01246}">
                <a16:creationId xmlns:a16="http://schemas.microsoft.com/office/drawing/2010/main" id="{87CDD7B5-CCA8-4BC1-B712-67A18C1933BC}"/>
              </a:ext>
            </a:extLst>
          </p:cNvPr>
          <p:cNvCxnSpPr/>
          <p:nvPr/>
        </p:nvCxnSpPr>
        <p:spPr>
          <a:xfrm flipH="true" flipV="false" rot="10800000">
            <a:off x="760476" y="2762250"/>
            <a:ext cx="2132619" cy="0"/>
          </a:xfrm>
          <a:prstGeom prst="line">
            <a:avLst/>
          </a:prstGeom>
          <a:ln cap="flat" w="9525">
            <a:solidFill>
              <a:srgbClr val="00212b">
                <a:alpha val="10000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1" name="">
            <a:extLst>
              <a:ext uri="{4E4EEA8D-25CD-4037-BCB2-AB3A23847096}">
                <a16:creationId xmlns:a16="http://schemas.microsoft.com/office/drawing/2010/main" id="{7F6E8F85-3BC1-4F0A-B36F-D7DDCD34EFAD}"/>
              </a:ext>
            </a:extLst>
          </p:cNvPr>
          <p:cNvSpPr txBox="1"/>
          <p:nvPr/>
        </p:nvSpPr>
        <p:spPr>
          <a:xfrm flipH="false" flipV="false" rot="0">
            <a:off x="666207" y="2933700"/>
            <a:ext cx="3074708" cy="107646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Open Sans"/>
              </a:rPr>
              <a:t>Starts at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  <a:r>
              <a:rPr b="1" dirty="0" lang="en-US" sz="2000">
                <a:solidFill>
                  <a:srgbClr val="00212b"/>
                </a:solidFill>
                <a:latin typeface="Open Sans"/>
              </a:rPr>
              <a:t>$295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  <a:r>
              <a:rPr b="0" dirty="0" lang="en-US" sz="1600">
                <a:solidFill>
                  <a:srgbClr val="00212b"/>
                </a:solidFill>
                <a:latin typeface="Open Sans"/>
              </a:rPr>
              <a:t>per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000">
                <a:solidFill>
                  <a:srgbClr val="00212b"/>
                </a:solidFill>
                <a:latin typeface="Open Sans"/>
              </a:rPr>
              <a:t>100 users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,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Open Sans"/>
              </a:rPr>
              <a:t>per year</a:t>
            </a:r>
            <a:endParaRPr b="0" dirty="0" lang="en-US" sz="1600">
              <a:solidFill>
                <a:srgbClr val="00212b"/>
              </a:solidFill>
              <a:latin typeface="Open Sans"/>
            </a:endParaRPr>
          </a:p>
        </p:txBody>
      </p:sp>
      <p:sp>
        <p:nvSpPr>
          <p:cNvPr id="12" name="">
            <a:extLst>
              <a:ext uri="{9861FFB1-47C8-454E-A389-62F0832CD0DB}">
                <a16:creationId xmlns:a16="http://schemas.microsoft.com/office/drawing/2010/main" id="{1B32BF69-ABB4-4B81-BC10-5B3C5AFFF15E}"/>
              </a:ext>
            </a:extLst>
          </p:cNvPr>
          <p:cNvSpPr txBox="1"/>
          <p:nvPr/>
        </p:nvSpPr>
        <p:spPr>
          <a:xfrm flipH="false" flipV="false" rot="0">
            <a:off x="666207" y="1866900"/>
            <a:ext cx="2469737" cy="49749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10000"/>
              </a:lnSpc>
              <a:defRPr dirty="0" lang="en-US" sz="1400"/>
            </a:pPr>
            <a:r>
              <a:rPr b="0" dirty="0" lang="en-US" sz="1200">
                <a:solidFill>
                  <a:srgbClr val="00212b"/>
                </a:solidFill>
                <a:latin typeface="Open Sans"/>
              </a:rPr>
              <a:t>Life cycle </a:t>
            </a:r>
          </a:p>
          <a:p>
            <a:pPr>
              <a:lnSpc>
                <a:spcPct val="110000"/>
              </a:lnSpc>
              <a:defRPr dirty="0" lang="en-US" sz="1400"/>
            </a:pPr>
            <a:r>
              <a:rPr b="0" dirty="0" lang="en-US" sz="1200">
                <a:solidFill>
                  <a:srgbClr val="00212b"/>
                </a:solidFill>
                <a:latin typeface="Open Sans"/>
              </a:rPr>
              <a:t>management</a:t>
            </a:r>
            <a:endParaRPr b="0" dirty="0" lang="en-US" sz="1200">
              <a:solidFill>
                <a:srgbClr val="00212b"/>
              </a:solidFill>
              <a:latin typeface="Open Sans"/>
            </a:endParaRPr>
          </a:p>
        </p:txBody>
      </p:sp>
      <p:sp>
        <p:nvSpPr>
          <p:cNvPr id="13" name="">
            <a:extLst>
              <a:ext uri="{7EFE1ACC-3F0F-4EA0-8814-D75CD55F883A}">
                <a16:creationId xmlns:a16="http://schemas.microsoft.com/office/drawing/2010/main" id="{43249AC9-428A-4678-8649-4D53E255ADAF}"/>
              </a:ext>
            </a:extLst>
          </p:cNvPr>
          <p:cNvSpPr txBox="1"/>
          <p:nvPr/>
        </p:nvSpPr>
        <p:spPr>
          <a:xfrm flipH="false" flipV="false" rot="0">
            <a:off x="6248400" y="1762125"/>
            <a:ext cx="2469737" cy="6986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10000"/>
              </a:lnSpc>
              <a:defRPr dirty="0" lang="en-US" sz="1400"/>
            </a:pPr>
            <a:r>
              <a:rPr b="0" dirty="0" lang="en-US" sz="1200">
                <a:solidFill>
                  <a:srgbClr val="00212b"/>
                </a:solidFill>
                <a:latin typeface="Open Sans"/>
              </a:rPr>
              <a:t>All</a:t>
            </a:r>
            <a:r>
              <a:rPr b="0" dirty="0" lang="en-US" sz="1200">
                <a:solidFill>
                  <a:srgbClr val="00212b"/>
                </a:solidFill>
                <a:latin typeface="Open Sans"/>
              </a:rPr>
              <a:t> </a:t>
            </a:r>
            <a:r>
              <a:rPr b="0" dirty="0" lang="en-US" sz="1200">
                <a:solidFill>
                  <a:srgbClr val="00212b"/>
                </a:solidFill>
                <a:latin typeface="Open Sans"/>
              </a:rPr>
              <a:t>inclusive </a:t>
            </a:r>
            <a:r>
              <a:rPr b="0" dirty="0" lang="en-US" sz="1200">
                <a:solidFill>
                  <a:srgbClr val="00212b"/>
                </a:solidFill>
                <a:latin typeface="Open Sans"/>
              </a:rPr>
              <a:t>(</a:t>
            </a:r>
            <a:r>
              <a:rPr b="0" dirty="0" lang="en-US" sz="1200">
                <a:solidFill>
                  <a:srgbClr val="00212b"/>
                </a:solidFill>
                <a:latin typeface="Open Sans"/>
              </a:rPr>
              <a:t>l</a:t>
            </a:r>
            <a:r>
              <a:rPr b="0" dirty="0" lang="en-US" sz="1200">
                <a:solidFill>
                  <a:srgbClr val="00212b"/>
                </a:solidFill>
                <a:latin typeface="Open Sans"/>
              </a:rPr>
              <a:t>ife cycle management </a:t>
            </a:r>
            <a:r>
              <a:rPr b="0" dirty="0" lang="en-US" sz="1200">
                <a:solidFill>
                  <a:srgbClr val="00212b"/>
                </a:solidFill>
                <a:latin typeface="Open Sans"/>
              </a:rPr>
              <a:t>with </a:t>
            </a:r>
          </a:p>
          <a:p>
            <a:pPr>
              <a:lnSpc>
                <a:spcPct val="110000"/>
              </a:lnSpc>
              <a:defRPr dirty="0" lang="en-US" sz="1400"/>
            </a:pPr>
            <a:r>
              <a:rPr b="0" dirty="0" lang="en-US" sz="1200">
                <a:solidFill>
                  <a:srgbClr val="00212b"/>
                </a:solidFill>
                <a:latin typeface="Open Sans"/>
              </a:rPr>
              <a:t>MFA and </a:t>
            </a:r>
            <a:r>
              <a:rPr b="0" dirty="0" err="1" lang="en-US" sz="1200">
                <a:solidFill>
                  <a:srgbClr val="00212b"/>
                </a:solidFill>
                <a:latin typeface="Open Sans"/>
              </a:rPr>
              <a:t>SSO</a:t>
            </a:r>
            <a:r>
              <a:rPr b="0" dirty="0" lang="en-US" sz="1200">
                <a:solidFill>
                  <a:srgbClr val="00212b"/>
                </a:solidFill>
                <a:latin typeface="Open Sans"/>
              </a:rPr>
              <a:t>)</a:t>
            </a:r>
            <a:endParaRPr b="0" dirty="0" lang="en-US" sz="1200">
              <a:solidFill>
                <a:srgbClr val="00212b"/>
              </a:solidFill>
              <a:latin typeface="Open Sans"/>
            </a:endParaRPr>
          </a:p>
        </p:txBody>
      </p:sp>
      <p:sp>
        <p:nvSpPr>
          <p:cNvPr id="14" name="">
            <a:extLst>
              <a:ext uri="{4B77E090-8092-4D64-9047-47101FECB6DC}">
                <a16:creationId xmlns:a16="http://schemas.microsoft.com/office/drawing/2010/main" id="{CF5ACAA2-12B9-47A1-AB36-63A2A5F9AC4C}"/>
              </a:ext>
            </a:extLst>
          </p:cNvPr>
          <p:cNvSpPr txBox="1"/>
          <p:nvPr/>
        </p:nvSpPr>
        <p:spPr>
          <a:xfrm flipH="false" flipV="false" rot="0">
            <a:off x="6248400" y="2933700"/>
            <a:ext cx="3074708" cy="107646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Open Sans"/>
              </a:rPr>
              <a:t>Starts at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  <a:r>
              <a:rPr b="1" dirty="0" lang="en-US" sz="2000">
                <a:solidFill>
                  <a:srgbClr val="00212b"/>
                </a:solidFill>
                <a:latin typeface="Open Sans"/>
              </a:rPr>
              <a:t>$415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  <a:r>
              <a:rPr b="0" dirty="0" lang="en-US" sz="1600">
                <a:solidFill>
                  <a:srgbClr val="00212b"/>
                </a:solidFill>
                <a:latin typeface="Open Sans"/>
              </a:rPr>
              <a:t>per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2000">
                <a:solidFill>
                  <a:srgbClr val="00212b"/>
                </a:solidFill>
                <a:latin typeface="Open Sans"/>
              </a:rPr>
              <a:t>100 users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,</a:t>
            </a:r>
            <a:r>
              <a:rPr b="0" dirty="0" lang="en-US" sz="2000">
                <a:solidFill>
                  <a:srgbClr val="00212b"/>
                </a:solidFill>
                <a:latin typeface="Open Sans"/>
              </a:rPr>
              <a:t> 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0" dirty="0" lang="en-US" sz="1600">
                <a:solidFill>
                  <a:srgbClr val="00212b"/>
                </a:solidFill>
                <a:latin typeface="Open Sans"/>
              </a:rPr>
              <a:t>per year</a:t>
            </a:r>
            <a:endParaRPr b="0" dirty="0" lang="en-US" sz="1600">
              <a:solidFill>
                <a:srgbClr val="00212b"/>
              </a:solidFill>
              <a:latin typeface="Open Sans"/>
            </a:endParaRPr>
          </a:p>
        </p:txBody>
      </p:sp>
      <p:sp>
        <p:nvSpPr>
          <p:cNvPr id="15" name="">
            <a:extLst>
              <a:ext uri="{45F7EDA5-A5EC-4BB0-B2D3-238122C54358}">
                <a16:creationId xmlns:a16="http://schemas.microsoft.com/office/drawing/2010/main" id="{9DB87E56-DD84-4ADD-BDBF-7CC72D366ABA}"/>
              </a:ext>
            </a:extLst>
          </p:cNvPr>
          <p:cNvSpPr txBox="1"/>
          <p:nvPr/>
        </p:nvSpPr>
        <p:spPr>
          <a:xfrm flipH="false" flipV="false" rot="0">
            <a:off x="3505685" y="1962150"/>
            <a:ext cx="2469737" cy="296370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lnSpc>
                <a:spcPct val="110000"/>
              </a:lnSpc>
              <a:defRPr dirty="0" lang="en-US" sz="1400"/>
            </a:pPr>
            <a:r>
              <a:rPr b="0" dirty="0" lang="en-US" sz="1200">
                <a:solidFill>
                  <a:srgbClr val="00212b"/>
                </a:solidFill>
                <a:latin typeface="Open Sans"/>
              </a:rPr>
              <a:t>MFA</a:t>
            </a:r>
            <a:r>
              <a:rPr b="0" dirty="0" lang="en-US" sz="1200">
                <a:solidFill>
                  <a:srgbClr val="00212b"/>
                </a:solidFill>
                <a:latin typeface="Open Sans"/>
              </a:rPr>
              <a:t> and </a:t>
            </a:r>
            <a:r>
              <a:rPr b="0" dirty="0" lang="en-US" sz="1200">
                <a:solidFill>
                  <a:srgbClr val="00212b"/>
                </a:solidFill>
                <a:latin typeface="Open Sans"/>
              </a:rPr>
              <a:t>SSO</a:t>
            </a:r>
            <a:endParaRPr b="0" dirty="0" lang="en-US" sz="1200">
              <a:solidFill>
                <a:srgbClr val="00212b"/>
              </a:solidFill>
              <a:latin typeface="Open Sans"/>
            </a:endParaRPr>
          </a:p>
        </p:txBody>
      </p:sp>
      <p:sp>
        <p:nvSpPr>
          <p:cNvPr hidden="false" id="16" name="">
            <a:extLst>
              <a:ext uri="{6645681F-F9AF-4236-938A-9D38003DCA20}">
                <a16:creationId xmlns:a16="http://schemas.microsoft.com/office/drawing/2010/main" id="{626F5777-6837-4E6B-B8E7-FF8E94DB9A24}"/>
              </a:ext>
            </a:extLst>
          </p:cNvPr>
          <p:cNvSpPr txBox="1">
            <a:spLocks noGrp="true"/>
          </p:cNvSpPr>
          <p:nvPr/>
        </p:nvSpPr>
        <p:spPr>
          <a:xfrm rot="0">
            <a:off x="423081" y="451227"/>
            <a:ext cx="8486679" cy="630421"/>
          </a:xfrm>
          <a:prstGeom prst="rect">
            <a:avLst/>
          </a:prstGeom>
          <a:ln w="0">
            <a:noFill/>
            <a:round/>
          </a:ln>
          <a:effectLst/>
        </p:spPr>
        <p:txBody>
          <a:bodyPr anchor="ctr" bIns="45720" lIns="91440" numCol="1" rIns="91440" rtlCol="0" spcCol="0" tIns="45720">
            <a:noAutofit/>
          </a:bodyPr>
          <a:lstStyle>
            <a:lvl1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0" dirty="0" i="0" lang="en-US" sz="2800">
                <a:solidFill>
                  <a:srgbClr val="e6d8b9"/>
                </a:solidFill>
                <a:latin typeface="Zoho Puvi"/>
              </a:defRPr>
            </a:lvl1pPr>
            <a:lvl2pPr algn="l" lvl="1" marL="457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2pPr>
            <a:lvl3pPr algn="l" lvl="2" marL="914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3pPr>
            <a:lvl4pPr algn="l" lvl="3" marL="1371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4pPr>
            <a:lvl5pPr algn="l" lvl="4" marL="18288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5pPr>
            <a:lvl6pPr algn="l" lvl="5" marL="22860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6pPr>
            <a:lvl7pPr algn="l" lvl="6" marL="27432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7pPr>
            <a:lvl8pPr algn="l" lvl="7" marL="32004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8pPr>
            <a:lvl9pPr algn="l" lvl="8" marL="365760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800">
                <a:solidFill>
                  <a:schemeClr val="tx1"/>
                </a:solidFill>
                <a:latin typeface="Open Sans"/>
              </a:defRPr>
            </a:lvl9pPr>
          </a:lstStyle>
          <a:p>
            <a:pPr algn="l" lvl="0" mar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b="1" dirty="0" i="0" lang="en-US" sz="2800">
                <a:solidFill>
                  <a:srgbClr val="e6d8b9"/>
                </a:solidFill>
                <a:latin typeface="Open Sans-demi_bold"/>
              </a:rPr>
              <a:t>Identity360 licensing</a:t>
            </a:r>
            <a:endParaRPr b="1" dirty="0" i="0" lang="en-US" sz="2800">
              <a:solidFill>
                <a:srgbClr val="e6d8b9"/>
              </a:solidFill>
              <a:latin typeface="Open Sans-demi_bold"/>
            </a:endParaRPr>
          </a:p>
        </p:txBody>
      </p:sp>
      <p:pic>
        <p:nvPicPr>
          <p:cNvPr id="17" name="">
            <a:extLst>
              <a:ext uri="{3C543752-3DCD-45B4-BC67-9E0294F50602}">
                <a16:creationId xmlns:a16="http://schemas.microsoft.com/office/drawing/2010/main" id="{EAB20752-7EAE-4FEC-B921-F65F98EE453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243620" y="4701749"/>
            <a:ext cx="739016" cy="277291"/>
          </a:xfrm>
          <a:prstGeom prst="rect">
            <a:avLst/>
          </a:prstGeom>
          <a:noFill/>
        </p:spPr>
      </p:pic>
    </p:spTree>
    <p:extLst>
      <p:ext uri="{E5371677-4AB7-4EA4-B638-09D2B252063D}">
        <p14:creationId xmlns:p14="http://schemas.microsoft.com/office/powerpoint/2010/main" val="1717155349367"/>
      </p:ext>
    </p:extLst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3CDD5FF5-3605-406D-8003-E94FE484C81F}">
                <a16:creationId xmlns:a16="http://schemas.microsoft.com/office/drawing/2010/main" id="{836F0F7C-EF98-47B5-AF82-20FB06C06A69}"/>
              </a:ext>
            </a:extLst>
          </p:cNvPr>
          <p:cNvSpPr/>
          <p:nvPr/>
        </p:nvSpPr>
        <p:spPr>
          <a:xfrm flipH="false" flipV="false" rot="0">
            <a:off x="0" y="-9525"/>
            <a:ext cx="9143314" cy="5162550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3" name="">
            <a:extLst>
              <a:ext uri="{F979ED18-B2DE-456B-852B-287685F335C7}">
                <a16:creationId xmlns:a16="http://schemas.microsoft.com/office/drawing/2010/main" id="{38A09AD8-4C11-4CAB-97CF-23C66FB7B16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16820" t="0"/>
          <a:stretch>
            <a:fillRect/>
          </a:stretch>
        </p:blipFill>
        <p:spPr>
          <a:xfrm flipH="false" flipV="false" rot="0">
            <a:off x="-9525" y="0"/>
            <a:ext cx="9164607" cy="5129927"/>
          </a:xfrm>
          <a:prstGeom prst="rect">
            <a:avLst/>
          </a:prstGeom>
          <a:noFill/>
        </p:spPr>
      </p:pic>
      <p:pic>
        <p:nvPicPr>
          <p:cNvPr id="4" name="">
            <a:extLst>
              <a:ext uri="{90A34A41-F9C9-4A4A-8B6C-045F799433F0}">
                <a16:creationId xmlns:a16="http://schemas.microsoft.com/office/drawing/2010/main" id="{2686AB0A-49F5-4E8A-A0E4-263C89E2930B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29000"/>
          </a:blip>
          <a:srcRect b="0" l="0" r="4690" t="0"/>
          <a:stretch>
            <a:fillRect/>
          </a:stretch>
        </p:blipFill>
        <p:spPr>
          <a:xfrm flipH="false" flipV="false" rot="0">
            <a:off x="275282" y="3943350"/>
            <a:ext cx="4434800" cy="1194320"/>
          </a:xfrm>
          <a:prstGeom prst="rect">
            <a:avLst/>
          </a:prstGeom>
          <a:noFill/>
        </p:spPr>
      </p:pic>
      <p:pic>
        <p:nvPicPr>
          <p:cNvPr id="5" name="">
            <a:extLst>
              <a:ext uri="{D37DD83D-7F96-483E-818F-636B40B2A590}">
                <a16:creationId xmlns:a16="http://schemas.microsoft.com/office/drawing/2010/main" id="{BC440CA6-3FA9-40F9-9D6F-96352279B047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29000"/>
          </a:blip>
          <a:srcRect b="0" l="-140" r="10830" t="0"/>
          <a:stretch>
            <a:fillRect/>
          </a:stretch>
        </p:blipFill>
        <p:spPr>
          <a:xfrm flipH="true" flipV="false" rot="0">
            <a:off x="4710082" y="3943350"/>
            <a:ext cx="4155699" cy="1194320"/>
          </a:xfrm>
          <a:prstGeom prst="rect">
            <a:avLst/>
          </a:prstGeom>
          <a:noFill/>
        </p:spPr>
      </p:pic>
      <p:grpSp>
        <p:nvGrpSpPr>
          <p:cNvPr id="6" name="">
            <a:extLst>
              <a:ext uri="{E0620431-BB58-4A76-BFC2-848847E88205}">
                <a16:creationId xmlns:a16="http://schemas.microsoft.com/office/drawing/2010/main" id="{54E6EC28-5D7B-4AF8-889D-F0C8AE2C287A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2124075" y="2436199"/>
            <a:ext cx="4888382" cy="236915"/>
            <a:chOff x="2275684" y="2512399"/>
            <a:chExt cx="4888382" cy="236915"/>
          </a:xfrm>
        </p:grpSpPr>
        <p:sp>
          <p:nvSpPr>
            <p:cNvPr id="7" name="">
              <a:extLst>
                <a:ext uri="{6C1DA6BB-CF12-42A4-8FCC-869E5AAE7159}">
                  <a16:creationId xmlns:a16="http://schemas.microsoft.com/office/drawing/2010/main" id="{B2F1161C-865D-4D33-93D5-8AE2FFCA5C6F}"/>
                </a:ext>
              </a:extLst>
            </p:cNvPr>
            <p:cNvSpPr txBox="1"/>
            <p:nvPr/>
          </p:nvSpPr>
          <p:spPr>
            <a:xfrm flipH="false" flipV="true" rot="0">
              <a:off x="2275684" y="2516943"/>
              <a:ext cx="2264092" cy="232371"/>
            </a:xfrm>
            <a:prstGeom prst="rect">
              <a:avLst/>
            </a:prstGeom>
          </p:spPr>
          <p:txBody>
            <a:bodyPr anchor="ctr" bIns="47625" lIns="95250" rIns="95250" rot="10800000" rtlCol="0" tIns="47625">
              <a:spAutoFit/>
            </a:bodyPr>
            <a:lstStyle/>
            <a:p>
              <a:pPr algn="ctr">
                <a:defRPr dirty="0" lang="en-US" sz="1400"/>
              </a:pPr>
              <a:r>
                <a:rPr b="0" dirty="0" lang="en-US" sz="900">
                  <a:solidFill>
                    <a:schemeClr val="bg1"/>
                  </a:solidFill>
                  <a:latin typeface="Open Sans"/>
                </a:rPr>
                <a:t>www.manageengine.com/identity-360</a:t>
              </a:r>
              <a:endParaRPr b="0" dirty="0" lang="en-US" sz="900">
                <a:solidFill>
                  <a:schemeClr val="bg1"/>
                </a:solidFill>
                <a:latin typeface="Open Sans"/>
              </a:endParaRPr>
            </a:p>
          </p:txBody>
        </p:sp>
        <p:sp>
          <p:nvSpPr>
            <p:cNvPr id="8" name="">
              <a:extLst>
                <a:ext uri="{6D8997E5-8742-4DE1-859F-E0830A1D96B1}">
                  <a16:creationId xmlns:a16="http://schemas.microsoft.com/office/drawing/2010/main" id="{6DDD8271-A045-4CCA-A10B-E731A4D65C5D}"/>
                </a:ext>
              </a:extLst>
            </p:cNvPr>
            <p:cNvSpPr txBox="1"/>
            <p:nvPr/>
          </p:nvSpPr>
          <p:spPr>
            <a:xfrm flipH="false" flipV="true" rot="0">
              <a:off x="4724685" y="2512399"/>
              <a:ext cx="2439381" cy="232371"/>
            </a:xfrm>
            <a:prstGeom prst="rect">
              <a:avLst/>
            </a:prstGeom>
          </p:spPr>
          <p:txBody>
            <a:bodyPr anchor="ctr" bIns="47625" lIns="95250" rIns="95250" rot="10800000" rtlCol="0" tIns="47625">
              <a:noAutofit/>
            </a:bodyPr>
            <a:lstStyle/>
            <a:p>
              <a:pPr algn="ctr">
                <a:defRPr dirty="0" lang="en-US" sz="1400"/>
              </a:pPr>
              <a:r>
                <a:rPr b="0" dirty="0" lang="en-US" sz="900">
                  <a:solidFill>
                    <a:schemeClr val="bg1"/>
                  </a:solidFill>
                  <a:latin typeface="Open Sans"/>
                </a:rPr>
                <a:t>identity360-support@manageengine.com</a:t>
              </a:r>
              <a:endParaRPr b="0" dirty="0" lang="en-US" sz="900">
                <a:solidFill>
                  <a:schemeClr val="bg1"/>
                </a:solidFill>
                <a:latin typeface="Open Sans"/>
              </a:endParaRPr>
            </a:p>
          </p:txBody>
        </p:sp>
        <p:cxnSp>
          <p:nvCxnSpPr>
            <p:cNvPr id="9" name="">
              <a:extLst>
                <a:ext uri="{BCCF00B3-E703-4A25-9639-9B3DF11F35BC}">
                  <a16:creationId xmlns:a16="http://schemas.microsoft.com/office/drawing/2010/main" id="{39362834-A0F0-4790-B7C7-8DBCA7C5583A}"/>
                </a:ext>
              </a:extLst>
            </p:cNvPr>
            <p:cNvCxnSpPr/>
            <p:nvPr/>
          </p:nvCxnSpPr>
          <p:spPr>
            <a:xfrm flipH="true" flipV="false" rot="10800000">
              <a:off x="4622444" y="2550699"/>
              <a:ext cx="0" cy="167982"/>
            </a:xfrm>
            <a:prstGeom prst="line">
              <a:avLst/>
            </a:prstGeom>
            <a:ln cap="flat" w="9525">
              <a:solidFill>
                <a:srgbClr val="e6d8b9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</p:cxnSp>
      </p:grpSp>
      <p:sp>
        <p:nvSpPr>
          <p:cNvPr id="10" name="">
            <a:extLst>
              <a:ext uri="{9594C076-C884-4EE2-92C0-752EA0BE2963}">
                <a16:creationId xmlns:a16="http://schemas.microsoft.com/office/drawing/2010/main" id="{0A0CCF73-0145-4F0A-BD82-F7E5E9B3E455}"/>
              </a:ext>
            </a:extLst>
          </p:cNvPr>
          <p:cNvSpPr txBox="1"/>
          <p:nvPr/>
        </p:nvSpPr>
        <p:spPr>
          <a:xfrm flipH="false" flipV="false" rot="0">
            <a:off x="1781175" y="1234449"/>
            <a:ext cx="5580478" cy="110084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defRPr dirty="0" lang="en-US" sz="1400"/>
            </a:pPr>
            <a:r>
              <a:rPr b="0" dirty="0" lang="en-US" sz="6600">
                <a:solidFill>
                  <a:srgbClr val="e6d8b9"/>
                </a:solidFill>
                <a:latin typeface="Open Sans"/>
              </a:rPr>
              <a:t>Thank you!</a:t>
            </a:r>
            <a:endParaRPr b="0" dirty="0" lang="en-US" sz="6600">
              <a:solidFill>
                <a:srgbClr val="e6d8b9"/>
              </a:solidFill>
              <a:latin typeface="Open Sans"/>
            </a:endParaRPr>
          </a:p>
        </p:txBody>
      </p:sp>
      <p:pic>
        <p:nvPicPr>
          <p:cNvPr id="11" name="">
            <a:extLst>
              <a:ext uri="{C5611EBB-CE6C-45CE-8EC9-F6682B18A98F}">
                <a16:creationId xmlns:a16="http://schemas.microsoft.com/office/drawing/2010/main" id="{F9FD89F3-489B-4BE9-B536-CCDF357991B0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038600" y="517140"/>
            <a:ext cx="1066409" cy="399897"/>
          </a:xfrm>
          <a:prstGeom prst="rect">
            <a:avLst/>
          </a:prstGeom>
          <a:noFill/>
        </p:spPr>
      </p:pic>
      <p:sp>
        <p:nvSpPr>
          <p:cNvPr id="12" name="">
            <a:extLst>
              <a:ext uri="{BEF26564-103D-45F5-A467-A52C1DF3B784}">
                <a16:creationId xmlns:a16="http://schemas.microsoft.com/office/drawing/2010/main" id="{A4DADAA8-4CF0-4163-AE72-36228CE626CA}"/>
              </a:ext>
            </a:extLst>
          </p:cNvPr>
          <p:cNvSpPr/>
          <p:nvPr/>
        </p:nvSpPr>
        <p:spPr>
          <a:xfrm flipH="false" flipV="false" rot="0">
            <a:off x="-9124" y="5048250"/>
            <a:ext cx="9159745" cy="96659"/>
          </a:xfrm>
          <a:prstGeom prst="rect">
            <a:avLst/>
          </a:prstGeom>
          <a:solidFill>
            <a:srgbClr val="e6d8b9">
              <a:alpha val="100000"/>
            </a:srgbClr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grpSp>
        <p:nvGrpSpPr>
          <p:cNvPr id="13" name="">
            <a:extLst>
              <a:ext uri="{CC7DB6C5-CC98-4C5F-9C73-87985811071A}">
                <a16:creationId xmlns:a16="http://schemas.microsoft.com/office/drawing/2010/main" id="{B80F72C7-8AD5-472A-A832-5112A95C33AD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3600450" y="3337598"/>
            <a:ext cx="1660255" cy="449694"/>
            <a:chOff x="3619500" y="3324225"/>
            <a:chExt cx="1759010" cy="476440"/>
          </a:xfrm>
        </p:grpSpPr>
        <p:sp>
          <p:nvSpPr>
            <p:cNvPr id="14" name="">
              <a:extLst>
                <a:ext uri="{1F7C5644-8769-4BA3-9509-B3708CF3880D}">
                  <a16:creationId xmlns:a16="http://schemas.microsoft.com/office/drawing/2010/main" id="{3DF7E606-32B6-4B85-AAB8-58E03034BCED}"/>
                </a:ext>
              </a:extLst>
            </p:cNvPr>
            <p:cNvSpPr/>
            <p:nvPr/>
          </p:nvSpPr>
          <p:spPr>
            <a:xfrm flipH="false" flipV="false" rot="0">
              <a:off x="3619500" y="3324225"/>
              <a:ext cx="1759010" cy="476440"/>
            </a:xfrm>
            <a:prstGeom prst="roundRect">
              <a:avLst>
                <a:gd fmla="val 5642" name="adj"/>
              </a:avLst>
            </a:prstGeom>
            <a:solidFill>
              <a:srgbClr val="e6d8b9">
                <a:alpha val="100000"/>
              </a:srgbClr>
            </a:solidFill>
            <a:ln cap="flat" w="57150">
              <a:solidFill>
                <a:srgbClr val="e6d8b9">
                  <a:alpha val="44000"/>
                </a:srgbClr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15" name="">
              <a:extLst>
                <a:ext uri="{059D21A0-4071-4960-94CC-39766B9D2FC2}">
                  <a16:creationId xmlns:a16="http://schemas.microsoft.com/office/drawing/2010/main" id="{9CBA7342-3600-46AA-AF1B-422F13936F36}"/>
                </a:ext>
              </a:extLst>
            </p:cNvPr>
            <p:cNvSpPr txBox="1"/>
            <p:nvPr/>
          </p:nvSpPr>
          <p:spPr>
            <a:xfrm flipH="false" flipV="false" rot="0">
              <a:off x="3703243" y="3438525"/>
              <a:ext cx="1379315" cy="24761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>
                <a:defRPr dirty="0" lang="en-US" sz="1400"/>
              </a:pPr>
              <a:r>
                <a:rPr dirty="0" lang="en-US" sz="1000">
                  <a:latin typeface="Open Sans-demi_bold"/>
                  <a:hlinkClick r:id="rId5"/>
                </a:rPr>
                <a:t>START FREE </a:t>
              </a:r>
              <a:r>
                <a:rPr dirty="0" lang="en-US" sz="1000">
                  <a:latin typeface="Open Sans-demi_bold"/>
                  <a:hlinkClick r:id="rId6"/>
                </a:rPr>
                <a:t>TRIAL</a:t>
              </a:r>
              <a:endParaRPr dirty="0" lang="en-US" sz="1000">
                <a:latin typeface="Open Sans-demi_bold"/>
                <a:hlinkClick r:id="rId7"/>
              </a:endParaRPr>
            </a:p>
          </p:txBody>
        </p:sp>
        <p:pic>
          <p:nvPicPr>
            <p:cNvPr id="16" name="">
              <a:extLst>
                <a:ext uri="{53E015C6-BAC1-4B85-807B-45AC849ABED0}">
                  <a16:creationId xmlns:a16="http://schemas.microsoft.com/office/drawing/2010/main" id="{C6D05BED-64E3-46B0-B36F-766B651BC2AB}"/>
                </a:ext>
              </a:extLst>
            </p:cNvPr>
            <p:cNvPicPr>
              <a:picLocks noChangeAspect="true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false" flipV="false" rot="0">
              <a:off x="5024009" y="3467100"/>
              <a:ext cx="194148" cy="194148"/>
            </a:xfrm>
            <a:prstGeom prst="rect">
              <a:avLst/>
            </a:prstGeom>
            <a:noFill/>
          </p:spPr>
        </p:pic>
      </p:grpSp>
    </p:spTree>
    <p:extLst>
      <p:ext uri="{AC86AF7B-8692-47D5-96B0-B8FF6298D9ED}">
        <p14:creationId xmlns:p14="http://schemas.microsoft.com/office/powerpoint/2010/main" val="1717155349368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7CABBFF-F88A-4BAE-9CB9-3089EF20F7DA}">
                <a16:creationId xmlns:a16="http://schemas.microsoft.com/office/drawing/2010/main" id="{CE202285-264F-495E-B16F-189519560AFD}"/>
              </a:ext>
            </a:extLst>
          </p:cNvPr>
          <p:cNvSpPr/>
          <p:nvPr/>
        </p:nvSpPr>
        <p:spPr>
          <a:xfrm flipH="false" flipV="false" rot="0">
            <a:off x="0" y="0"/>
            <a:ext cx="3406997" cy="5145147"/>
          </a:xfrm>
          <a:prstGeom prst="roundRect">
            <a:avLst>
              <a:gd fmla="val 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777F6877-9823-4DFE-9879-36C28A4AD3E4}">
                <a16:creationId xmlns:a16="http://schemas.microsoft.com/office/drawing/2010/main" id="{FDD1A107-F3F2-450E-BD5E-631AEEEF7943}"/>
              </a:ext>
            </a:extLst>
          </p:cNvPr>
          <p:cNvSpPr txBox="1"/>
          <p:nvPr/>
        </p:nvSpPr>
        <p:spPr>
          <a:xfrm flipH="false" flipV="false" rot="0">
            <a:off x="4305300" y="516921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Open Sans"/>
              </a:rPr>
              <a:t>Universal Directory</a:t>
            </a:r>
            <a:endParaRPr b="0" dirty="0" lang="en-US" sz="120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4" name="">
            <a:extLst>
              <a:ext uri="{E85937A8-A805-499A-BDA2-9E655C94F9BA}">
                <a16:creationId xmlns:a16="http://schemas.microsoft.com/office/drawing/2010/main" id="{6C2FA471-4D12-43C5-A70C-0F3BD8229029}"/>
              </a:ext>
            </a:extLst>
          </p:cNvPr>
          <p:cNvCxnSpPr/>
          <p:nvPr/>
        </p:nvCxnSpPr>
        <p:spPr>
          <a:xfrm flipH="false" flipV="true" rot="10800000">
            <a:off x="4371079" y="906989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5" name="">
            <a:extLst>
              <a:ext uri="{144F29EF-CD24-4E95-B58B-A17C19CA0AFA}">
                <a16:creationId xmlns:a16="http://schemas.microsoft.com/office/drawing/2010/main" id="{17EF0796-B7C4-48F1-ABA5-9DC303D90B7C}"/>
              </a:ext>
            </a:extLst>
          </p:cNvPr>
          <p:cNvCxnSpPr/>
          <p:nvPr/>
        </p:nvCxnSpPr>
        <p:spPr>
          <a:xfrm flipH="false" flipV="true" rot="10800000">
            <a:off x="4371079" y="1546221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6" name="">
            <a:extLst>
              <a:ext uri="{A0F7DD70-AA19-4105-A84C-0A12B9229285}">
                <a16:creationId xmlns:a16="http://schemas.microsoft.com/office/drawing/2010/main" id="{50C72266-F9D0-4D3A-8BCE-37EF9E569D48}"/>
              </a:ext>
            </a:extLst>
          </p:cNvPr>
          <p:cNvCxnSpPr/>
          <p:nvPr/>
        </p:nvCxnSpPr>
        <p:spPr>
          <a:xfrm flipH="false" flipV="true" rot="10800000">
            <a:off x="4371079" y="2185454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7" name="">
            <a:extLst>
              <a:ext uri="{49E5FA87-6020-46F1-95DC-49475967DC74}">
                <a16:creationId xmlns:a16="http://schemas.microsoft.com/office/drawing/2010/main" id="{E6316F5F-CAE5-45BF-99BE-489537C02848}"/>
              </a:ext>
            </a:extLst>
          </p:cNvPr>
          <p:cNvCxnSpPr/>
          <p:nvPr/>
        </p:nvCxnSpPr>
        <p:spPr>
          <a:xfrm flipH="false" flipV="true" rot="10800000">
            <a:off x="4371079" y="2824686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8" name="">
            <a:extLst>
              <a:ext uri="{30C866AD-32E4-43F3-A28F-B526B2AEF361}">
                <a16:creationId xmlns:a16="http://schemas.microsoft.com/office/drawing/2010/main" id="{E8F62F78-9FCB-4DC6-8744-C70B1DAE2EAC}"/>
              </a:ext>
            </a:extLst>
          </p:cNvPr>
          <p:cNvCxnSpPr/>
          <p:nvPr/>
        </p:nvCxnSpPr>
        <p:spPr>
          <a:xfrm flipH="false" flipV="true" rot="10800000">
            <a:off x="4371079" y="3463918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9" name="">
            <a:extLst>
              <a:ext uri="{DE006BC7-5D67-4966-9539-92F17BFD24C2}">
                <a16:creationId xmlns:a16="http://schemas.microsoft.com/office/drawing/2010/main" id="{BE5C1FC4-6741-464A-8609-E4EAF5A8783E}"/>
              </a:ext>
            </a:extLst>
          </p:cNvPr>
          <p:cNvCxnSpPr/>
          <p:nvPr/>
        </p:nvCxnSpPr>
        <p:spPr>
          <a:xfrm flipH="false" flipV="true" rot="10800000">
            <a:off x="4371079" y="4103151"/>
            <a:ext cx="3924652" cy="0"/>
          </a:xfrm>
          <a:prstGeom prst="line">
            <a:avLst/>
          </a:prstGeom>
          <a:ln cap="flat" w="9525">
            <a:solidFill>
              <a:srgbClr val="00212b">
                <a:alpha val="30000"/>
              </a:srgbClr>
            </a:solidFill>
            <a:prstDash val="sysDot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0" name="">
            <a:extLst>
              <a:ext uri="{07089309-0E7E-4A28-8DB4-C233496F7248}">
                <a16:creationId xmlns:a16="http://schemas.microsoft.com/office/drawing/2010/main" id="{84F0223A-6CD1-41B0-BE1C-C0893AA5BB2E}"/>
              </a:ext>
            </a:extLst>
          </p:cNvPr>
          <p:cNvSpPr txBox="1"/>
          <p:nvPr/>
        </p:nvSpPr>
        <p:spPr>
          <a:xfrm flipH="false" flipV="false" rot="0">
            <a:off x="4305300" y="1094565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Open Sans"/>
              </a:rPr>
              <a:t>Life cycle management</a:t>
            </a:r>
            <a:endParaRPr b="0" dirty="0" lang="en-US" sz="12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1" name="">
            <a:extLst>
              <a:ext uri="{0BF59D58-EAE1-478F-83BE-F15A0B978E80}">
                <a16:creationId xmlns:a16="http://schemas.microsoft.com/office/drawing/2010/main" id="{B5E71070-E9EB-42CA-A176-EC5A9F2643C3}"/>
              </a:ext>
            </a:extLst>
          </p:cNvPr>
          <p:cNvSpPr txBox="1"/>
          <p:nvPr/>
        </p:nvSpPr>
        <p:spPr>
          <a:xfrm flipH="false" flipV="false" rot="0">
            <a:off x="4305300" y="1719186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Open Sans"/>
              </a:rPr>
              <a:t>Single sign-on (</a:t>
            </a:r>
            <a:r>
              <a:rPr b="0" dirty="0" err="1" lang="en-US" sz="1200">
                <a:solidFill>
                  <a:schemeClr val="tx1"/>
                </a:solidFill>
                <a:latin typeface="Open Sans"/>
              </a:rPr>
              <a:t>SSO</a:t>
            </a:r>
            <a:r>
              <a:rPr b="0" dirty="0" lang="en-US" sz="1200">
                <a:solidFill>
                  <a:schemeClr val="tx1"/>
                </a:solidFill>
                <a:latin typeface="Open Sans"/>
              </a:rPr>
              <a:t>)</a:t>
            </a:r>
            <a:endParaRPr b="0" dirty="0" lang="en-US" sz="12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" name="">
            <a:extLst>
              <a:ext uri="{8A48E7F9-1FBB-465C-AD5E-8BD5508A87F7}">
                <a16:creationId xmlns:a16="http://schemas.microsoft.com/office/drawing/2010/main" id="{C795D54F-9389-4846-B358-EDC4D3CE1C31}"/>
              </a:ext>
            </a:extLst>
          </p:cNvPr>
          <p:cNvSpPr txBox="1"/>
          <p:nvPr/>
        </p:nvSpPr>
        <p:spPr>
          <a:xfrm flipH="false" flipV="false" rot="0">
            <a:off x="4305300" y="2396518"/>
            <a:ext cx="38561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Open Sans"/>
              </a:rPr>
              <a:t>Multi-factor authentication (MFA)</a:t>
            </a:r>
            <a:endParaRPr b="0" dirty="0" lang="en-US" sz="12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3" name="">
            <a:extLst>
              <a:ext uri="{9F567467-655D-4DE7-9FE8-F70409CD0995}">
                <a16:creationId xmlns:a16="http://schemas.microsoft.com/office/drawing/2010/main" id="{92F3E90E-21D9-4408-B2A1-A0AA7708ECA9}"/>
              </a:ext>
            </a:extLst>
          </p:cNvPr>
          <p:cNvSpPr txBox="1"/>
          <p:nvPr/>
        </p:nvSpPr>
        <p:spPr>
          <a:xfrm flipH="false" flipV="false" rot="0">
            <a:off x="4305300" y="3021139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Open Sans"/>
              </a:rPr>
              <a:t>Access management</a:t>
            </a:r>
            <a:endParaRPr b="0" dirty="0" lang="en-US" sz="12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4" name="">
            <a:extLst>
              <a:ext uri="{B128E3C8-A7E1-4172-A612-81178C558094}">
                <a16:creationId xmlns:a16="http://schemas.microsoft.com/office/drawing/2010/main" id="{90207B8E-4FB4-479E-B234-A5D024D6E1E2}"/>
              </a:ext>
            </a:extLst>
          </p:cNvPr>
          <p:cNvSpPr txBox="1"/>
          <p:nvPr/>
        </p:nvSpPr>
        <p:spPr>
          <a:xfrm flipH="false" flipV="false" rot="0">
            <a:off x="4305300" y="3667677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Open Sans"/>
              </a:rPr>
              <a:t>Delegation</a:t>
            </a:r>
            <a:endParaRPr b="0" dirty="0" lang="en-US" sz="120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5" name="">
            <a:extLst>
              <a:ext uri="{826EB551-6F06-4792-BB98-E0D9E3CC33CB}">
                <a16:creationId xmlns:a16="http://schemas.microsoft.com/office/drawing/2010/main" id="{577D44C1-BF64-444A-B0C4-2CAE0A22FD10}"/>
              </a:ext>
            </a:extLst>
          </p:cNvPr>
          <p:cNvSpPr txBox="1"/>
          <p:nvPr/>
        </p:nvSpPr>
        <p:spPr>
          <a:xfrm flipH="false" flipV="false" rot="0">
            <a:off x="4305300" y="4276115"/>
            <a:ext cx="433241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1200">
                <a:solidFill>
                  <a:schemeClr val="tx1"/>
                </a:solidFill>
                <a:latin typeface="Open Sans"/>
              </a:rPr>
              <a:t>Reports and identity analytics</a:t>
            </a:r>
            <a:endParaRPr b="0" dirty="0" lang="en-US" sz="1200"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16" name="">
            <a:extLst>
              <a:ext uri="{6129E897-05B0-47F5-990E-A8263F58E5EB}">
                <a16:creationId xmlns:a16="http://schemas.microsoft.com/office/drawing/2010/main" id="{274E3FF3-84A4-47B5-B496-8650B99EDE52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69080" t="0"/>
          <a:stretch>
            <a:fillRect/>
          </a:stretch>
        </p:blipFill>
        <p:spPr>
          <a:xfrm flipH="false" flipV="false" rot="0">
            <a:off x="0" y="9525"/>
            <a:ext cx="3406992" cy="5129927"/>
          </a:xfrm>
          <a:prstGeom prst="rect">
            <a:avLst/>
          </a:prstGeom>
          <a:noFill/>
        </p:spPr>
      </p:pic>
      <p:sp>
        <p:nvSpPr>
          <p:cNvPr id="17" name="">
            <a:extLst>
              <a:ext uri="{CAA4DC75-45EF-40E2-8040-A50419EBFA60}">
                <a16:creationId xmlns:a16="http://schemas.microsoft.com/office/drawing/2010/main" id="{6FF69182-BF0B-4EB7-9B1E-D36555972F6B}"/>
              </a:ext>
            </a:extLst>
          </p:cNvPr>
          <p:cNvSpPr txBox="1"/>
          <p:nvPr/>
        </p:nvSpPr>
        <p:spPr>
          <a:xfrm flipH="false" flipV="false" rot="0">
            <a:off x="371475" y="2025386"/>
            <a:ext cx="1827009" cy="36950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1" dirty="0" i="0" lang="en-US" sz="1800">
                <a:solidFill>
                  <a:schemeClr val="bg1"/>
                </a:solidFill>
                <a:latin typeface="Open Sans-light"/>
              </a:rPr>
              <a:t>Identity360</a:t>
            </a:r>
            <a:endParaRPr b="1" dirty="0" i="0" lang="en-US" sz="1800">
              <a:solidFill>
                <a:schemeClr val="bg1"/>
              </a:solidFill>
              <a:latin typeface="Open Sans-light"/>
            </a:endParaRPr>
          </a:p>
        </p:txBody>
      </p:sp>
      <p:sp>
        <p:nvSpPr>
          <p:cNvPr id="18" name="">
            <a:extLst>
              <a:ext uri="{1F8C0DBA-7C67-4ABC-93B8-2EE245049439}">
                <a16:creationId xmlns:a16="http://schemas.microsoft.com/office/drawing/2010/main" id="{813EADA0-A151-44C7-A0D8-B1EDB6E7FE9D}"/>
              </a:ext>
            </a:extLst>
          </p:cNvPr>
          <p:cNvSpPr txBox="1"/>
          <p:nvPr/>
        </p:nvSpPr>
        <p:spPr>
          <a:xfrm flipH="false" flipV="false" rot="0">
            <a:off x="257175" y="2293181"/>
            <a:ext cx="2836373" cy="826589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r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dirty="0" lang="en-US" sz="1400"/>
            </a:pPr>
            <a:r>
              <a:rPr b="0" dirty="0" i="0" lang="en-US" sz="4800">
                <a:solidFill>
                  <a:srgbClr val="e6d8b9"/>
                </a:solidFill>
                <a:latin typeface="Open Sans"/>
              </a:rPr>
              <a:t>solutions</a:t>
            </a:r>
            <a:endParaRPr b="0" dirty="0" i="0" lang="en-US" sz="4800">
              <a:solidFill>
                <a:srgbClr val="e6d8b9"/>
              </a:solidFill>
              <a:latin typeface="Open Sans"/>
            </a:endParaRPr>
          </a:p>
        </p:txBody>
      </p:sp>
      <p:pic>
        <p:nvPicPr>
          <p:cNvPr id="19" name="">
            <a:extLst>
              <a:ext uri="{8685F4EE-3D94-4403-8317-14F68CC32579}">
                <a16:creationId xmlns:a16="http://schemas.microsoft.com/office/drawing/2010/main" id="{177EF88B-4465-4E50-A099-C3E25559A971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3905250" y="1761134"/>
            <a:ext cx="264709" cy="219494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BDDA448D-AEBE-4AFB-ADF6-2DD6F44A9B42}">
                <a16:creationId xmlns:a16="http://schemas.microsoft.com/office/drawing/2010/main" id="{2A9BB21E-180D-4E32-9AC7-AFAAE0F5C78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3905250" y="2427341"/>
            <a:ext cx="269452" cy="208921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6CBD3E70-9EF2-476A-BF05-8987990B846C}">
                <a16:creationId xmlns:a16="http://schemas.microsoft.com/office/drawing/2010/main" id="{237D7A08-E7BC-4BCB-A13A-6095CD66FB51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3914775" y="1141933"/>
            <a:ext cx="253965" cy="201139"/>
          </a:xfrm>
          <a:prstGeom prst="rect">
            <a:avLst/>
          </a:prstGeom>
          <a:noFill/>
        </p:spPr>
      </p:pic>
      <p:pic>
        <p:nvPicPr>
          <p:cNvPr id="22" name="">
            <a:extLst>
              <a:ext uri="{425EA7AF-3213-4CD0-810F-B75F7B81CC8E}">
                <a16:creationId xmlns:a16="http://schemas.microsoft.com/office/drawing/2010/main" id="{E4C21546-0B1C-4356-B5C5-C8A072C06838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3895725" y="3078604"/>
            <a:ext cx="282806" cy="213769"/>
          </a:xfrm>
          <a:prstGeom prst="rect">
            <a:avLst/>
          </a:prstGeom>
          <a:noFill/>
        </p:spPr>
      </p:pic>
      <p:pic>
        <p:nvPicPr>
          <p:cNvPr id="23" name="">
            <a:extLst>
              <a:ext uri="{B7E4363E-E894-40D3-8B34-D70FF3076CC9}">
                <a16:creationId xmlns:a16="http://schemas.microsoft.com/office/drawing/2010/main" id="{B6B7CF2E-B7A7-4A6A-A857-13C9FF5630C7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3886200" y="4303061"/>
            <a:ext cx="309171" cy="211302"/>
          </a:xfrm>
          <a:prstGeom prst="rect">
            <a:avLst/>
          </a:prstGeom>
          <a:noFill/>
        </p:spPr>
      </p:pic>
      <p:pic>
        <p:nvPicPr>
          <p:cNvPr id="24" name="">
            <a:extLst>
              <a:ext uri="{6F919FA6-3D4D-4517-954C-4830D999ECE5}">
                <a16:creationId xmlns:a16="http://schemas.microsoft.com/office/drawing/2010/main" id="{39CC3892-8B72-42EA-9B79-0C9F160D2979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3905250" y="3680679"/>
            <a:ext cx="280273" cy="272900"/>
          </a:xfrm>
          <a:prstGeom prst="rect">
            <a:avLst/>
          </a:prstGeom>
          <a:noFill/>
        </p:spPr>
      </p:pic>
      <p:pic>
        <p:nvPicPr>
          <p:cNvPr id="25" name="">
            <a:extLst>
              <a:ext uri="{43837AAF-F09D-4438-A0CD-9D921AD4EBD0}">
                <a16:creationId xmlns:a16="http://schemas.microsoft.com/office/drawing/2010/main" id="{5FBFC7E2-E363-4D2B-B8E3-80D885E55702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3922071" y="567518"/>
            <a:ext cx="247545" cy="210721"/>
          </a:xfrm>
          <a:prstGeom prst="rect">
            <a:avLst/>
          </a:prstGeom>
          <a:noFill/>
        </p:spPr>
      </p:pic>
      <p:pic>
        <p:nvPicPr>
          <p:cNvPr id="26" name="">
            <a:extLst>
              <a:ext uri="{5CBA73D3-C0D4-47A5-8D0F-0600DC694F5F}">
                <a16:creationId xmlns:a16="http://schemas.microsoft.com/office/drawing/2010/main" id="{0725E36E-A106-41AA-9006-B755963BBA2C}"/>
              </a:ext>
            </a:extLst>
          </p:cNvPr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D59AB524-D22A-4135-97D1-7598BA29648E}">
        <p14:creationId xmlns:p14="http://schemas.microsoft.com/office/powerpoint/2010/main" val="1717155349304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Title 7">
            <a:extLst>
              <a:ext uri="{52D2DF7A-AA60-492F-AF57-AF80B36FEAB9}">
                <a16:creationId xmlns:a16="http://schemas.microsoft.com/office/drawing/2010/main" id="{631FA2AE-82C3-4EC1-B48E-D72B4216F2B5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1247775" y="2036473"/>
            <a:ext cx="7620000" cy="2236698"/>
          </a:xfrm>
        </p:spPr>
        <p:txBody>
          <a:bodyPr rtlCol="0"/>
          <a:lstStyle/>
          <a:p>
            <a:pPr/>
            <a:r>
              <a:rPr dirty="0" lang="en-US" sz="3200">
                <a:solidFill>
                  <a:srgbClr val="00212b"/>
                </a:solidFill>
                <a:latin typeface="Open Sans-light"/>
              </a:rPr>
              <a:t>Consolidate identity silos into a single source of truth and enable centralized identity management with our cloud directory</a:t>
            </a:r>
            <a:endParaRPr dirty="0" lang="en-US" sz="3200">
              <a:solidFill>
                <a:srgbClr val="00212b"/>
              </a:solidFill>
              <a:latin typeface="Open Sans-light"/>
            </a:endParaRPr>
          </a:p>
        </p:txBody>
      </p:sp>
      <p:sp>
        <p:nvSpPr>
          <p:cNvPr id="3" name="Content Placeholder 2">
            <a:extLst>
              <a:ext uri="{27298241-F080-44A0-A9A7-2D7EFFF3C454}">
                <a16:creationId xmlns:a16="http://schemas.microsoft.com/office/drawing/2010/main" id="{B9188F29-B722-4214-904A-BD981D90CAE1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1247775" y="1465240"/>
            <a:ext cx="7620000" cy="511812"/>
          </a:xfrm>
        </p:spPr>
        <p:txBody>
          <a:bodyPr rtlCol="0">
            <a:noAutofit/>
          </a:bodyPr>
          <a:lstStyle/>
          <a:p>
            <a:pPr/>
            <a:r>
              <a:rPr dirty="0" lang="en-US" sz="3200">
                <a:solidFill>
                  <a:srgbClr val="00212b"/>
                </a:solidFill>
                <a:latin typeface="Open Sans-demi_bold"/>
              </a:rPr>
              <a:t>Universal Directory</a:t>
            </a:r>
            <a:endParaRPr dirty="0" lang="en-US" sz="3200">
              <a:solidFill>
                <a:srgbClr val="00212b"/>
              </a:solidFill>
              <a:latin typeface="Open Sans-demi_bold"/>
            </a:endParaRPr>
          </a:p>
        </p:txBody>
      </p:sp>
      <p:grpSp>
        <p:nvGrpSpPr>
          <p:cNvPr id="4" name="">
            <a:extLst>
              <a:ext uri="{5A2CB18D-0F60-4E36-90A2-DAE16205EA82}">
                <a16:creationId xmlns:a16="http://schemas.microsoft.com/office/drawing/2010/main" id="{8BC0FB17-8968-4C83-B19F-EED1088D9983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1307144" y="971054"/>
            <a:ext cx="1436236" cy="298561"/>
            <a:chOff x="1116644" y="1199654"/>
            <a:chExt cx="1436236" cy="298561"/>
          </a:xfrm>
        </p:grpSpPr>
        <p:sp>
          <p:nvSpPr>
            <p:cNvPr id="5" name="">
              <a:extLst>
                <a:ext uri="{F01BC7D6-E542-4A65-8B33-99569B6C9470}">
                  <a16:creationId xmlns:a16="http://schemas.microsoft.com/office/drawing/2010/main" id="{F9CCFA8D-DED7-497C-A0F8-FCD5BB5D0F3C}"/>
                </a:ext>
              </a:extLst>
            </p:cNvPr>
            <p:cNvSpPr/>
            <p:nvPr userDrawn="1"/>
          </p:nvSpPr>
          <p:spPr>
            <a:xfrm flipH="false" flipV="false" rot="0">
              <a:off x="1116644" y="1199654"/>
              <a:ext cx="1419015" cy="298561"/>
            </a:xfrm>
            <a:prstGeom prst="roundRect">
              <a:avLst>
                <a:gd fmla="val 50000" name="adj"/>
              </a:avLst>
            </a:prstGeom>
            <a:solidFill>
              <a:srgbClr val="e6d8b9"/>
            </a:solidFill>
            <a:ln cap="flat" w="9525">
              <a:solidFill>
                <a:srgbClr val="00212b"/>
              </a:solidFill>
              <a:prstDash val="solid"/>
              <a:round/>
            </a:ln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6" name="">
              <a:extLst>
                <a:ext uri="{18390D6E-5249-45DC-90E9-383C927E265A}">
                  <a16:creationId xmlns:a16="http://schemas.microsoft.com/office/drawing/2010/main" id="{4E920802-D857-4971-A969-212A46AAEB9E}"/>
                </a:ext>
              </a:extLst>
            </p:cNvPr>
            <p:cNvSpPr txBox="1"/>
            <p:nvPr userDrawn="1"/>
          </p:nvSpPr>
          <p:spPr>
            <a:xfrm flipH="false" flipV="false" rot="0">
              <a:off x="1175480" y="1237754"/>
              <a:ext cx="1377400" cy="23237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 algn="l" rtl="false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dirty="0" lang="en-US" sz="1400"/>
              </a:pP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Identity360 </a:t>
              </a:r>
              <a:r>
                <a:rPr b="1" dirty="0" i="0" lang="en-US" sz="900">
                  <a:solidFill>
                    <a:srgbClr val="00212b"/>
                  </a:solidFill>
                  <a:latin typeface="Open Sans-demi_bold"/>
                </a:rPr>
                <a:t>solutions</a:t>
              </a:r>
              <a:endParaRPr b="1" dirty="0" i="0" lang="en-US" sz="900">
                <a:solidFill>
                  <a:srgbClr val="00212b"/>
                </a:solidFill>
                <a:latin typeface="Open Sans-demi_bold"/>
              </a:endParaRPr>
            </a:p>
          </p:txBody>
        </p:sp>
      </p:grpSp>
      <p:pic>
        <p:nvPicPr>
          <p:cNvPr id="7" name="">
            <a:extLst>
              <a:ext uri="{8C5A60B3-EDAE-48BC-91B1-8932C894AD48}">
                <a16:creationId xmlns:a16="http://schemas.microsoft.com/office/drawing/2010/main" id="{CADB49D1-8869-4A81-A92F-615939EE0D1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50CE207A-A770-432C-9146-24435867B6CA}">
        <p14:creationId xmlns:p14="http://schemas.microsoft.com/office/powerpoint/2010/main" val="1717155349306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D315B8CB-2B74-48C1-8EF9-2B5B6460E125}">
                <a16:creationId xmlns:a16="http://schemas.microsoft.com/office/drawing/2010/main" id="{BE06D05F-9E30-428A-9D9D-68356E2638BE}"/>
              </a:ext>
            </a:extLst>
          </p:cNvPr>
          <p:cNvSpPr txBox="1"/>
          <p:nvPr/>
        </p:nvSpPr>
        <p:spPr>
          <a:xfrm flipH="false" flipV="false" rot="0">
            <a:off x="2171700" y="1085840"/>
            <a:ext cx="4793113" cy="50662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>
              <a:lnSpc>
                <a:spcPct val="135000"/>
              </a:lnSpc>
              <a:defRPr dirty="0" lang="en-US" sz="1400"/>
            </a:pPr>
            <a:r>
              <a:rPr b="0" dirty="0" lang="en-US" sz="2000">
                <a:latin typeface="Open Sans"/>
              </a:rPr>
              <a:t>How does Universal Directory work?</a:t>
            </a:r>
            <a:endParaRPr b="0" dirty="0" lang="en-US" sz="2000">
              <a:latin typeface="Open Sans"/>
            </a:endParaRPr>
          </a:p>
        </p:txBody>
      </p:sp>
      <p:pic>
        <p:nvPicPr>
          <p:cNvPr id="3" name="">
            <a:extLst>
              <a:ext uri="{C0675D0C-B839-4F59-8370-6219E277D9C1}">
                <a16:creationId xmlns:a16="http://schemas.microsoft.com/office/drawing/2010/main" id="{965A0FC4-FBAC-4741-BB22-055DD07F8930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257300" y="2074449"/>
            <a:ext cx="6543265" cy="2248242"/>
          </a:xfrm>
          <a:prstGeom prst="rect">
            <a:avLst/>
          </a:prstGeom>
          <a:noFill/>
        </p:spPr>
      </p:pic>
    </p:spTree>
    <p:extLst>
      <p:ext uri="{D9FD5DAA-655E-4927-8603-D45216BB86F5}">
        <p14:creationId xmlns:p14="http://schemas.microsoft.com/office/powerpoint/2010/main" val="1717155349307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2A0118C-0D20-4EB5-9738-DEEADC7A6FE3}">
                <a16:creationId xmlns:a16="http://schemas.microsoft.com/office/drawing/2010/main" id="{CC609A5A-831C-4FEB-88FF-72DE58DBD09F}"/>
              </a:ext>
            </a:extLst>
          </p:cNvPr>
          <p:cNvSpPr/>
          <p:nvPr/>
        </p:nvSpPr>
        <p:spPr>
          <a:xfrm flipH="false" flipV="false" rot="10800000">
            <a:off x="-585606" y="-308571"/>
            <a:ext cx="5668642" cy="5746899"/>
          </a:xfrm>
          <a:prstGeom prst="chord">
            <a:avLst>
              <a:gd fmla="val 5357419" name="adj1"/>
              <a:gd fmla="val 16233036" name="adj2"/>
            </a:avLst>
          </a:prstGeom>
          <a:noFill/>
          <a:ln cap="flat" w="95250">
            <a:solidFill>
              <a:srgbClr val="e6d8b9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956279F1-579A-45B4-81CE-4F8384915689}">
                <a16:creationId xmlns:a16="http://schemas.microsoft.com/office/drawing/2010/main" id="{BDD7A852-B5B7-4F37-87A6-C6CEA50AA395}"/>
              </a:ext>
            </a:extLst>
          </p:cNvPr>
          <p:cNvSpPr/>
          <p:nvPr/>
        </p:nvSpPr>
        <p:spPr>
          <a:xfrm flipH="false" flipV="false" rot="10800000">
            <a:off x="-445598" y="-26917"/>
            <a:ext cx="5110991" cy="5181552"/>
          </a:xfrm>
          <a:prstGeom prst="chord">
            <a:avLst>
              <a:gd fmla="val 5357419" name="adj1"/>
              <a:gd fmla="val 16233036" name="adj2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D899D2C9-1FEF-452F-9595-620A331A5225}">
                <a16:creationId xmlns:a16="http://schemas.microsoft.com/office/drawing/2010/main" id="{D16935C6-5344-4600-8CCB-CF6D82A91BE7}"/>
              </a:ext>
            </a:extLst>
          </p:cNvPr>
          <p:cNvSpPr/>
          <p:nvPr/>
        </p:nvSpPr>
        <p:spPr>
          <a:xfrm flipH="false" flipV="false" rot="0">
            <a:off x="0" y="-3076"/>
            <a:ext cx="2123074" cy="5156092"/>
          </a:xfrm>
          <a:prstGeom prst="rect">
            <a:avLst/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32E81DA4-1C31-477C-ACA3-3898482BA148}">
                <a16:creationId xmlns:a16="http://schemas.microsoft.com/office/drawing/2010/main" id="{EDCE2F0A-F9F1-42CB-B1A1-BEC4BC3B1F0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rcRect b="0" l="0" r="56580" t="0"/>
          <a:stretch>
            <a:fillRect/>
          </a:stretch>
        </p:blipFill>
        <p:spPr>
          <a:xfrm flipH="false" flipV="false" rot="0">
            <a:off x="0" y="17630"/>
            <a:ext cx="4783778" cy="5129927"/>
          </a:xfrm>
          <a:prstGeom prst="rect">
            <a:avLst/>
          </a:prstGeom>
          <a:noFill/>
        </p:spPr>
      </p:pic>
      <p:sp>
        <p:nvSpPr>
          <p:cNvPr id="6" name="">
            <a:extLst>
              <a:ext uri="{6690D123-AADA-4A61-B30B-F3255E8BBB4E}">
                <a16:creationId xmlns:a16="http://schemas.microsoft.com/office/drawing/2010/main" id="{8ACDCCF3-4F09-45BF-8756-5D34522BA237}"/>
              </a:ext>
            </a:extLst>
          </p:cNvPr>
          <p:cNvSpPr/>
          <p:nvPr/>
        </p:nvSpPr>
        <p:spPr>
          <a:xfrm flipH="false" flipV="false" rot="0">
            <a:off x="4450680" y="862945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02D5D8AE-7D81-43D3-A908-1415A8DD0563}">
                <a16:creationId xmlns:a16="http://schemas.microsoft.com/office/drawing/2010/main" id="{DEF2323B-135A-4B59-843D-C6A5ED63F915}"/>
              </a:ext>
            </a:extLst>
          </p:cNvPr>
          <p:cNvSpPr/>
          <p:nvPr/>
        </p:nvSpPr>
        <p:spPr>
          <a:xfrm flipH="false" flipV="false" rot="0">
            <a:off x="4833394" y="2288743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5D07704F-A9BE-49CC-B38B-506437EB6368}">
                <a16:creationId xmlns:a16="http://schemas.microsoft.com/office/drawing/2010/main" id="{A374179A-4931-4AA8-A660-68291AF45D8C}"/>
              </a:ext>
            </a:extLst>
          </p:cNvPr>
          <p:cNvSpPr/>
          <p:nvPr/>
        </p:nvSpPr>
        <p:spPr>
          <a:xfrm flipH="false" flipV="false" rot="0">
            <a:off x="4482160" y="3714548"/>
            <a:ext cx="562860" cy="562860"/>
          </a:xfrm>
          <a:prstGeom prst="ellipse">
            <a:avLst/>
          </a:prstGeom>
          <a:solidFill>
            <a:srgbClr val="e6d8b9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E69CA799-E4FD-40F0-A794-C7F4F425B5A4}">
                <a16:creationId xmlns:a16="http://schemas.microsoft.com/office/drawing/2010/main" id="{F0FCF1AF-6D1C-4032-9343-ED18379DD4C0}"/>
              </a:ext>
            </a:extLst>
          </p:cNvPr>
          <p:cNvSpPr txBox="1"/>
          <p:nvPr/>
        </p:nvSpPr>
        <p:spPr>
          <a:xfrm flipH="false" flipV="false" rot="0">
            <a:off x="5013874" y="725271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Unified solution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0" name="">
            <a:extLst>
              <a:ext uri="{A7521EE3-7F26-4C50-8A26-6249EF6C0722}">
                <a16:creationId xmlns:a16="http://schemas.microsoft.com/office/drawing/2010/main" id="{3F5D2D97-8523-4321-BE53-CE6C43E50639}"/>
              </a:ext>
            </a:extLst>
          </p:cNvPr>
          <p:cNvSpPr txBox="1"/>
          <p:nvPr/>
        </p:nvSpPr>
        <p:spPr>
          <a:xfrm flipH="false" flipV="false" rot="0">
            <a:off x="5013874" y="990314"/>
            <a:ext cx="3354390" cy="460914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Leverage Universal Directory to consolidate identities from multiple platforms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1" name="">
            <a:extLst>
              <a:ext uri="{103B3850-18D3-4CB5-955B-AA99D7B11941}">
                <a16:creationId xmlns:a16="http://schemas.microsoft.com/office/drawing/2010/main" id="{EE11D0C0-0EE4-4279-9C29-9A38962B8075}"/>
              </a:ext>
            </a:extLst>
          </p:cNvPr>
          <p:cNvSpPr txBox="1"/>
          <p:nvPr/>
        </p:nvSpPr>
        <p:spPr>
          <a:xfrm flipH="false" flipV="false" rot="0">
            <a:off x="5391588" y="2011680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Cost saving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2" name="">
            <a:extLst>
              <a:ext uri="{F9DEC575-7E97-4187-8A01-AA2E11A371D0}">
                <a16:creationId xmlns:a16="http://schemas.microsoft.com/office/drawing/2010/main" id="{C03D06D6-1FCB-4396-AB78-F66271DFE2B6}"/>
              </a:ext>
            </a:extLst>
          </p:cNvPr>
          <p:cNvSpPr txBox="1"/>
          <p:nvPr/>
        </p:nvSpPr>
        <p:spPr>
          <a:xfrm flipH="false" flipV="false" rot="0">
            <a:off x="5391588" y="2263787"/>
            <a:ext cx="3354390" cy="643747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Centralize identity management and streamline access control to achieve significant cost savings by reducing manual processes and errors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3" name="">
            <a:extLst>
              <a:ext uri="{0BB5F36B-77C5-466A-9386-43C68406FED9}">
                <a16:creationId xmlns:a16="http://schemas.microsoft.com/office/drawing/2010/main" id="{A6DFCD54-EF27-41D1-B4D6-C80538A64117}"/>
              </a:ext>
            </a:extLst>
          </p:cNvPr>
          <p:cNvSpPr txBox="1"/>
          <p:nvPr/>
        </p:nvSpPr>
        <p:spPr>
          <a:xfrm flipH="false" flipV="false" rot="0">
            <a:off x="5045345" y="3621128"/>
            <a:ext cx="2903667" cy="278082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l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dirty="0" lang="en-US" sz="1200">
                <a:solidFill>
                  <a:schemeClr val="tx1"/>
                </a:solidFill>
                <a:latin typeface="Open Sans-demi_bold"/>
              </a:rPr>
              <a:t>Efficiency gains </a:t>
            </a:r>
            <a:endParaRPr dirty="0" lang="en-US" sz="1200">
              <a:solidFill>
                <a:schemeClr val="tx1"/>
              </a:solidFill>
              <a:latin typeface="Open Sans-demi_bold"/>
            </a:endParaRPr>
          </a:p>
        </p:txBody>
      </p:sp>
      <p:sp>
        <p:nvSpPr>
          <p:cNvPr id="14" name="">
            <a:extLst>
              <a:ext uri="{6515E49E-76F5-468F-B01E-579FAF3660BB}">
                <a16:creationId xmlns:a16="http://schemas.microsoft.com/office/drawing/2010/main" id="{17EF8518-710E-4473-8971-7F4D8BF1AA32}"/>
              </a:ext>
            </a:extLst>
          </p:cNvPr>
          <p:cNvSpPr txBox="1"/>
          <p:nvPr/>
        </p:nvSpPr>
        <p:spPr>
          <a:xfrm flipH="false" flipV="false" rot="0">
            <a:off x="5045343" y="3886170"/>
            <a:ext cx="3354390" cy="460914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b="0" dirty="0" 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</a:rPr>
              <a:t>Effortlessly gather precise information from all your integrated directories with preconfigured reports</a:t>
            </a:r>
            <a:endParaRPr b="0" dirty="0" lang="en-US" sz="1000">
              <a:solidFill>
                <a:schemeClr val="tx1">
                  <a:lumMod val="85000"/>
                  <a:lumOff val="15000"/>
                </a:schemeClr>
              </a:solidFill>
              <a:latin typeface="Open Sans"/>
            </a:endParaRPr>
          </a:p>
        </p:txBody>
      </p:sp>
      <p:sp>
        <p:nvSpPr>
          <p:cNvPr id="15" name="">
            <a:extLst>
              <a:ext uri="{85A0C5F0-5689-4100-9462-BED5BD9A387A}">
                <a16:creationId xmlns:a16="http://schemas.microsoft.com/office/drawing/2010/main" id="{08B3258F-743C-4C08-9AF9-CE87D92CD996}"/>
              </a:ext>
            </a:extLst>
          </p:cNvPr>
          <p:cNvSpPr txBox="1"/>
          <p:nvPr/>
        </p:nvSpPr>
        <p:spPr>
          <a:xfrm flipH="false" flipV="false" rot="0">
            <a:off x="592616" y="1666875"/>
            <a:ext cx="3262274" cy="1801711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2800">
                <a:solidFill>
                  <a:schemeClr val="bg1"/>
                </a:solidFill>
                <a:latin typeface="Open Sans"/>
              </a:rPr>
              <a:t>Unlock </a:t>
            </a:r>
            <a:r>
              <a:rPr b="0" dirty="0" lang="en-US" sz="2800">
                <a:solidFill>
                  <a:schemeClr val="bg1"/>
                </a:solidFill>
                <a:latin typeface="Open Sans"/>
              </a:rPr>
              <a:t>efficient</a:t>
            </a:r>
            <a:r>
              <a:rPr b="0" dirty="0" lang="en-US" sz="2800">
                <a:solidFill>
                  <a:schemeClr val="bg1"/>
                </a:solidFill>
                <a:latin typeface="Open Sans"/>
              </a:rPr>
              <a:t> directory services with</a:t>
            </a:r>
            <a:r>
              <a:rPr b="0" dirty="0" lang="en-US" sz="2800">
                <a:solidFill>
                  <a:schemeClr val="bg1"/>
                </a:solidFill>
                <a:latin typeface="Open Sans"/>
              </a:rPr>
              <a:t> </a:t>
            </a:r>
            <a:r>
              <a:rPr b="0" dirty="0" lang="en-US" sz="2800">
                <a:solidFill>
                  <a:srgbClr val="e6d8b9"/>
                </a:solidFill>
                <a:latin typeface="Open Sans"/>
              </a:rPr>
              <a:t>Universal Directory</a:t>
            </a:r>
            <a:endParaRPr b="0" dirty="0" lang="en-US" sz="2800">
              <a:solidFill>
                <a:srgbClr val="e6d8b9"/>
              </a:solidFill>
              <a:latin typeface="Open Sans"/>
            </a:endParaRPr>
          </a:p>
        </p:txBody>
      </p:sp>
      <p:pic>
        <p:nvPicPr>
          <p:cNvPr id="16" name="">
            <a:extLst>
              <a:ext uri="{9E84B647-29DA-471E-A92C-60CE5568990C}">
                <a16:creationId xmlns:a16="http://schemas.microsoft.com/office/drawing/2010/main" id="{177855B7-45B0-487F-85CF-AC5144EE7EC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968716" y="2437838"/>
            <a:ext cx="290903" cy="250650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F41371C9-10B5-4544-8C82-75B83390E17B}">
                <a16:creationId xmlns:a16="http://schemas.microsoft.com/office/drawing/2010/main" id="{FD61B6CB-9BF1-4FE6-9963-93B199F7F6AA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627978" y="1008259"/>
            <a:ext cx="242782" cy="274681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C0643FB5-24AC-43A2-B468-437EBA317837}">
                <a16:creationId xmlns:a16="http://schemas.microsoft.com/office/drawing/2010/main" id="{E19A975F-9E85-42A5-852D-824D7AE55633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4656229" y="3862978"/>
            <a:ext cx="236439" cy="269700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E2F5FF58-2C8D-4EDF-B49E-96E7C06482B4}">
                <a16:creationId xmlns:a16="http://schemas.microsoft.com/office/drawing/2010/main" id="{6484E655-2A2A-432B-BA10-6FE2DFD74521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8252288" y="4705807"/>
            <a:ext cx="723042" cy="271291"/>
          </a:xfrm>
          <a:prstGeom prst="rect">
            <a:avLst/>
          </a:prstGeom>
          <a:noFill/>
        </p:spPr>
      </p:pic>
    </p:spTree>
    <p:extLst>
      <p:ext uri="{3105BBB1-A219-4AF5-9611-FE4F04A9868E}">
        <p14:creationId xmlns:p14="http://schemas.microsoft.com/office/powerpoint/2010/main" val="1717155349308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B34E4423-3961-4E3D-BE37-A8C79F34F84E}">
                <a16:creationId xmlns:a16="http://schemas.microsoft.com/office/drawing/2010/main" id="{92ED6A73-2F23-49CE-ADBB-5094711CA3E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false" flipV="false" rot="0">
            <a:off x="1375591" y="1073619"/>
            <a:ext cx="4505801" cy="3777357"/>
          </a:xfrm>
          <a:prstGeom prst="rect">
            <a:avLst/>
          </a:prstGeom>
          <a:noFill/>
        </p:spPr>
      </p:pic>
      <p:sp>
        <p:nvSpPr>
          <p:cNvPr id="3" name="">
            <a:extLst>
              <a:ext uri="{BD3996F0-1D2F-4412-86F5-9C28765266C5}">
                <a16:creationId xmlns:a16="http://schemas.microsoft.com/office/drawing/2010/main" id="{CE56A679-316A-47E7-8221-6ED388F29F1E}"/>
              </a:ext>
            </a:extLst>
          </p:cNvPr>
          <p:cNvSpPr/>
          <p:nvPr/>
        </p:nvSpPr>
        <p:spPr>
          <a:xfrm flipH="false" flipV="false" rot="0">
            <a:off x="223618" y="1838325"/>
            <a:ext cx="1418024" cy="666330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AA245B04-7B7F-407B-8631-569002299601}">
                <a16:creationId xmlns:a16="http://schemas.microsoft.com/office/drawing/2010/main" id="{44259B01-E54B-474B-832E-DB1396D58455}"/>
              </a:ext>
            </a:extLst>
          </p:cNvPr>
          <p:cNvSpPr txBox="1"/>
          <p:nvPr/>
        </p:nvSpPr>
        <p:spPr>
          <a:xfrm flipH="false" flipV="false" rot="0">
            <a:off x="245525" y="1910115"/>
            <a:ext cx="1461849" cy="5218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Unify users from multiple directories and applications, providing a single point of access management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">
            <a:extLst>
              <a:ext uri="{EA54F381-BE10-450A-A422-D1BFF46B177E}">
                <a16:creationId xmlns:a16="http://schemas.microsoft.com/office/drawing/2010/main" id="{40959815-B2DC-41E3-8E4E-7AA7319E611C}"/>
              </a:ext>
            </a:extLst>
          </p:cNvPr>
          <p:cNvSpPr/>
          <p:nvPr/>
        </p:nvSpPr>
        <p:spPr>
          <a:xfrm flipH="false" flipV="false" rot="5400000">
            <a:off x="1562795" y="2123284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6" name="">
            <a:extLst>
              <a:ext uri="{D04EAA63-B5B0-4094-9B63-8D1C54674252}">
                <a16:creationId xmlns:a16="http://schemas.microsoft.com/office/drawing/2010/main" id="{93CF11F3-C3B7-4917-B0BA-B05F6769047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rcRect b="26380" l="2530" r="2650" t="33380"/>
          <a:stretch>
            <a:fillRect/>
          </a:stretch>
        </p:blipFill>
        <p:spPr>
          <a:xfrm flipH="false" flipV="false" rot="0">
            <a:off x="6085694" y="2458916"/>
            <a:ext cx="2819152" cy="869119"/>
          </a:xfrm>
          <a:prstGeom prst="rect">
            <a:avLst/>
          </a:prstGeom>
          <a:noFill/>
        </p:spPr>
      </p:pic>
      <p:sp>
        <p:nvSpPr>
          <p:cNvPr id="7" name="">
            <a:extLst>
              <a:ext uri="{E30C73DF-DC3E-4F0F-B4C5-2DFC3C354C21}">
                <a16:creationId xmlns:a16="http://schemas.microsoft.com/office/drawing/2010/main" id="{95817E40-31EC-49BE-A44A-63AB249178F9}"/>
              </a:ext>
            </a:extLst>
          </p:cNvPr>
          <p:cNvSpPr/>
          <p:nvPr/>
        </p:nvSpPr>
        <p:spPr>
          <a:xfrm flipH="false" flipV="false" rot="0">
            <a:off x="6662813" y="1738636"/>
            <a:ext cx="1418024" cy="666330"/>
          </a:xfrm>
          <a:prstGeom prst="roundRect">
            <a:avLst>
              <a:gd fmla="val 10563" name="adj"/>
            </a:avLst>
          </a:prstGeom>
          <a:solidFill>
            <a:srgbClr val="00212b"/>
          </a:solidFill>
          <a:effectLst>
            <a:outerShdw blurRad="127000" dir="6000000" dist="47625">
              <a:schemeClr val="bg1">
                <a:alpha val="50000"/>
                <a:lumMod val="75000"/>
              </a:scheme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36C0D465-7558-4739-8A0A-27587D393DA5}">
                <a16:creationId xmlns:a16="http://schemas.microsoft.com/office/drawing/2010/main" id="{098B91CD-9498-478A-9A5F-0881B617CC4C}"/>
              </a:ext>
            </a:extLst>
          </p:cNvPr>
          <p:cNvSpPr txBox="1"/>
          <p:nvPr/>
        </p:nvSpPr>
        <p:spPr>
          <a:xfrm flipH="false" flipV="false" rot="0">
            <a:off x="6643763" y="1810426"/>
            <a:ext cx="1461849" cy="521855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/>
          <a:p>
            <a:pPr algn="ctr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dirty="0" lang="en-US" sz="1400"/>
            </a:pPr>
            <a:r>
              <a:rPr b="0" dirty="0" lang="en-US" sz="700">
                <a:solidFill>
                  <a:schemeClr val="bg1"/>
                </a:solidFill>
                <a:latin typeface="Open Sans"/>
              </a:rPr>
              <a:t>Integrate with our roster of applications including Slack, Zendesk, Google Workspace, Jira, Zoho People, and more</a:t>
            </a:r>
            <a:endParaRPr b="0" dirty="0" lang="en-US" sz="7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">
            <a:extLst>
              <a:ext uri="{E4C151C4-AF45-407F-9D48-32195F3105AA}">
                <a16:creationId xmlns:a16="http://schemas.microsoft.com/office/drawing/2010/main" id="{6CDEF733-4698-40CA-A82B-C2F3BD965F27}"/>
              </a:ext>
            </a:extLst>
          </p:cNvPr>
          <p:cNvSpPr/>
          <p:nvPr/>
        </p:nvSpPr>
        <p:spPr>
          <a:xfrm flipH="false" flipV="false" rot="10800000">
            <a:off x="7272413" y="2374154"/>
            <a:ext cx="204492" cy="96088"/>
          </a:xfrm>
          <a:prstGeom prst="triangle">
            <a:avLst>
              <a:gd fmla="val 50000" name="adj"/>
            </a:avLst>
          </a:prstGeom>
          <a:solidFill>
            <a:srgbClr val="00212b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C70FF639-78FB-4CCC-B593-2D23C35773E7}">
        <p14:creationId xmlns:p14="http://schemas.microsoft.com/office/powerpoint/2010/main" val="1717155349310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fontWeight:10:0:1" val="6"/>
  <p:tag name="fontWeight:10:0:0" val="6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fontWeight:3:0:0" val="6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fontWeight:5:0:0" val="2"/>
</p:tagLst>
</file>

<file path=ppt/tags/tag4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fontWeight:4:0:0" val="6"/>
</p:tagLst>
</file>

<file path=ppt/tags/tag5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6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7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1" val="Zoho Puvi-light"/>
  <p:tag name="webfont8" val="Open Sans-medium"/>
  <p:tag name="webfont9" val="Open Sans-demi_bold"/>
  <p:tag name="webfont4" val="Zoho Puvi-demi_bold"/>
  <p:tag name="webfont3" val="Zoho Puvi-medium"/>
  <p:tag name="webfont6" val="Open Sans-light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0000"/>
      </a:hlink>
      <a:folHlink>
        <a:srgbClr val="000000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e6d8b9">
            <a:alpha val="13000"/>
          </a:srgbClr>
        </a:solidFill>
      </a:spPr>
      <a:bodyPr anchor="ctr" rtlCol="0"/>
      <a:lstStyle>
        <a:lvl1pPr algn="ctr" lvl="0"/>
      </a:lstStyle>
      <a:style>
        <a:lnRef idx="1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rgbClr val="ffffff"/>
        </a:fontRef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000000"/>
      </a:hlink>
      <a:folHlink>
        <a:srgbClr val="000000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solidFill>
          <a:srgbClr val="e6d8b9">
            <a:alpha val="13000"/>
          </a:srgbClr>
        </a:solidFill>
      </a:spPr>
      <a:bodyPr anchor="ctr" rtlCol="0"/>
      <a:lstStyle>
        <a:lvl1pPr algn="ctr" lvl="0"/>
      </a:lstStyle>
      <a:style>
        <a:lnRef idx="1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rgbClr val="ffffff"/>
        </a:fontRef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2024-05-23T23:07:20Z</dcterms:created>
  <dcterms:modified xsi:type="dcterms:W3CDTF">2024-05-30T23:19:42Z</dcterms:modified>
</cp:coreProperties>
</file>