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vnd.openxmlformats-officedocument.presentationml.tags+xml" PartName="/ppt/tags/tag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jpe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jpe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/ppt/media/image21.png" Type="http://schemas.openxmlformats.org/officeDocument/2006/relationships/image"/><Relationship Id="rId22" Target="/ppt/media/image22.png" Type="http://schemas.openxmlformats.org/officeDocument/2006/relationships/image"/><Relationship Id="rId23" Target="/ppt/media/image23.png" Type="http://schemas.openxmlformats.org/officeDocument/2006/relationships/image"/><Relationship Id="rId24" Target="/ppt/media/image24.png" Type="http://schemas.openxmlformats.org/officeDocument/2006/relationships/image"/><Relationship Id="rId25" Target="/ppt/media/image25.png" Type="http://schemas.openxmlformats.org/officeDocument/2006/relationships/image"/><Relationship Id="rId26" Target="/ppt/media/image26.png" Type="http://schemas.openxmlformats.org/officeDocument/2006/relationships/image"/><Relationship Id="rId27" Target="/ppt/media/image27.png" Type="http://schemas.openxmlformats.org/officeDocument/2006/relationships/image"/><Relationship Id="rId28" Target="/ppt/media/image28.png" Type="http://schemas.openxmlformats.org/officeDocument/2006/relationships/image"/><Relationship Id="rId29" Target="/ppt/media/image29.png" Type="http://schemas.openxmlformats.org/officeDocument/2006/relationships/image"/><Relationship Id="rId30" Target="/ppt/media/image30.png" Type="http://schemas.openxmlformats.org/officeDocument/2006/relationships/image"/><Relationship Id="rId31" Target="/ppt/media/image31.png" Type="http://schemas.openxmlformats.org/officeDocument/2006/relationships/image"/><Relationship Id="rId32" Target="/ppt/media/image32.png" Type="http://schemas.openxmlformats.org/officeDocument/2006/relationships/image"/><Relationship Id="rId33" Target="/ppt/media/image33.png" Type="http://schemas.openxmlformats.org/officeDocument/2006/relationships/image"/><Relationship Id="rId34" Target="/ppt/media/image34.png" Type="http://schemas.openxmlformats.org/officeDocument/2006/relationships/image"/><Relationship Id="rId35" Target="/ppt/media/image35.png" Type="http://schemas.openxmlformats.org/officeDocument/2006/relationships/image"/><Relationship Id="rId36" Target="/ppt/media/image36.png" Type="http://schemas.openxmlformats.org/officeDocument/2006/relationships/image"/><Relationship Id="rId37" Target="/ppt/media/image37.png" Type="http://schemas.openxmlformats.org/officeDocument/2006/relationships/image"/><Relationship Id="rId38" Target="/ppt/media/image38.png" Type="http://schemas.openxmlformats.org/officeDocument/2006/relationships/image"/><Relationship Id="rId39" Target="/ppt/media/image39.png" Type="http://schemas.openxmlformats.org/officeDocument/2006/relationships/image"/><Relationship Id="rId40" Target="/ppt/media/image40.png" Type="http://schemas.openxmlformats.org/officeDocument/2006/relationships/image"/><Relationship Id="rId41" Target="/ppt/media/image41.png" Type="http://schemas.openxmlformats.org/officeDocument/2006/relationships/image"/><Relationship Id="rId42" Target="/ppt/media/image42.png" Type="http://schemas.openxmlformats.org/officeDocument/2006/relationships/image"/><Relationship Id="rId43" Target="/ppt/media/image43.png" Type="http://schemas.openxmlformats.org/officeDocument/2006/relationships/image"/><Relationship Id="rId44" Target="/ppt/media/image44.png" Type="http://schemas.openxmlformats.org/officeDocument/2006/relationships/image"/><Relationship Id="rId45" Target="/ppt/media/image45.png" Type="http://schemas.openxmlformats.org/officeDocument/2006/relationships/image"/><Relationship Id="rId46" Target="/ppt/media/image46.png" Type="http://schemas.openxmlformats.org/officeDocument/2006/relationships/image"/><Relationship Id="rId47" Target="/ppt/media/image47.png" Type="http://schemas.openxmlformats.org/officeDocument/2006/relationships/image"/><Relationship Id="rId48" Target="/ppt/media/image48.png" Type="http://schemas.openxmlformats.org/officeDocument/2006/relationships/image"/><Relationship Id="rId49" Target="/ppt/media/image49.png" Type="http://schemas.openxmlformats.org/officeDocument/2006/relationships/image"/><Relationship Id="rId50" Target="/ppt/media/image50.png" Type="http://schemas.openxmlformats.org/officeDocument/2006/relationships/image"/><Relationship Id="rId51" Target="/ppt/media/image51.png" Type="http://schemas.openxmlformats.org/officeDocument/2006/relationships/image"/><Relationship Id="rId52" Target="/ppt/media/image52.png" Type="http://schemas.openxmlformats.org/officeDocument/2006/relationships/image"/><Relationship Id="rId53" Target="/ppt/media/image53.png" Type="http://schemas.openxmlformats.org/officeDocument/2006/relationships/image"/><Relationship Id="rId54" Target="/ppt/media/image54.png" Type="http://schemas.openxmlformats.org/officeDocument/2006/relationships/image"/><Relationship Id="rId55" Target="/ppt/media/image55.png" Type="http://schemas.openxmlformats.org/officeDocument/2006/relationships/image"/><Relationship Id="rId56" Target="/ppt/media/image56.png" Type="http://schemas.openxmlformats.org/officeDocument/2006/relationships/image"/><Relationship Id="rId57" Target="/ppt/media/image57.png" Type="http://schemas.openxmlformats.org/officeDocument/2006/relationships/image"/><Relationship Id="rId58" Target="/ppt/media/image58.png" Type="http://schemas.openxmlformats.org/officeDocument/2006/relationships/image"/><Relationship Id="rId59" Target="/ppt/media/image59.png" Type="http://schemas.openxmlformats.org/officeDocument/2006/relationships/image"/><Relationship Id="rId60" Target="/ppt/media/image60.png" Type="http://schemas.openxmlformats.org/officeDocument/2006/relationships/image"/><Relationship Id="rId61" Target="/ppt/media/image61.png" Type="http://schemas.openxmlformats.org/officeDocument/2006/relationships/image"/><Relationship Id="rId62" Target="/ppt/media/image62.png" Type="http://schemas.openxmlformats.org/officeDocument/2006/relationships/image"/><Relationship Id="rId63" Target="/ppt/media/image63.png" Type="http://schemas.openxmlformats.org/officeDocument/2006/relationships/image"/><Relationship Id="rId64" Target="/ppt/media/image64.png" Type="http://schemas.openxmlformats.org/officeDocument/2006/relationships/image"/><Relationship Id="rId65" Target="/ppt/media/image65.png" Type="http://schemas.openxmlformats.org/officeDocument/2006/relationships/image"/><Relationship Id="rId66" Target="/ppt/media/image66.png" Type="http://schemas.openxmlformats.org/officeDocument/2006/relationships/image"/><Relationship Id="rId67" Target="/ppt/media/image67.png" Type="http://schemas.openxmlformats.org/officeDocument/2006/relationships/image"/><Relationship Id="rId68" Target="/ppt/media/image68.png" Type="http://schemas.openxmlformats.org/officeDocument/2006/relationships/image"/><Relationship Id="rId69" Target="/ppt/media/image69.png" Type="http://schemas.openxmlformats.org/officeDocument/2006/relationships/image"/><Relationship Id="rId70" Target="/ppt/media/image70.png" Type="http://schemas.openxmlformats.org/officeDocument/2006/relationships/image"/><Relationship Id="rId71" Target="/ppt/media/image71.png" Type="http://schemas.openxmlformats.org/officeDocument/2006/relationships/image"/><Relationship Id="rId72" Target="/ppt/media/image72.png" Type="http://schemas.openxmlformats.org/officeDocument/2006/relationships/image"/><Relationship Id="rId73" Target="/ppt/media/image73.png" Type="http://schemas.openxmlformats.org/officeDocument/2006/relationships/image"/><Relationship Id="rId74" Target="/ppt/media/image74.png" Type="http://schemas.openxmlformats.org/officeDocument/2006/relationships/image"/><Relationship Id="rId75" Target="/ppt/media/image75.png" Type="http://schemas.openxmlformats.org/officeDocument/2006/relationships/image"/><Relationship Id="rId76" Target="/ppt/media/image76.png" Type="http://schemas.openxmlformats.org/officeDocument/2006/relationships/image"/><Relationship Id="rId77" Target="/ppt/media/image77.png" Type="http://schemas.openxmlformats.org/officeDocument/2006/relationships/image"/><Relationship Id="rId78" Target="/ppt/media/image78.png" Type="http://schemas.openxmlformats.org/officeDocument/2006/relationships/image"/><Relationship Id="rId79" Target="/ppt/media/image79.png" Type="http://schemas.openxmlformats.org/officeDocument/2006/relationships/image"/><Relationship Id="rId80" Target="/ppt/media/image80.png" Type="http://schemas.openxmlformats.org/officeDocument/2006/relationships/image"/><Relationship Id="rId81" Target="/ppt/media/image81.png" Type="http://schemas.openxmlformats.org/officeDocument/2006/relationships/image"/><Relationship Id="rId82" Target="/ppt/media/image82.png" Type="http://schemas.openxmlformats.org/officeDocument/2006/relationships/image"/><Relationship Id="rId83" Target="ppt/media/img_cc_black.png" Type="http://schemas.openxmlformats.org/officeDocument/2006/relationships/image"/><Relationship Id="rId84" Target="ppt/presentation.xml" Type="http://schemas.openxmlformats.org/officeDocument/2006/relationships/officeDocument"/><Relationship Id="rId85" Target="docProps/core.xml" Type="http://schemas.openxmlformats.org/package/2006/relationships/metadata/core-properties"/><Relationship Id="rId86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 type="screen16x9"/>
  <p:notesSz cx="9144000" cy="5143500"/>
  <p:embeddedFontLst>
    <p:embeddedFont>
      <p:font typeface="Zoho Puvi"/>
      <p:regular r:id="rId18"/>
      <p:bold r:id="rId20"/>
    </p:embeddedFont>
    <p:embeddedFont>
      <p:font typeface="Roboto"/>
      <p:regular r:id="rId21"/>
    </p:embeddedFont>
    <p:embeddedFont>
      <p:font typeface="Zoho Puvi-medium"/>
      <p:regular r:id="rId19"/>
    </p:embeddedFont>
    <p:embeddedFont>
      <p:font typeface="Open Sans"/>
      <p:regular r:id="rId22"/>
      <p:bold r:id="rId23"/>
    </p:embeddedFont>
  </p:embeddedFontLst>
  <p:custDataLst>
    <p:tags r:id="rId24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tableStyles.xml" Type="http://schemas.openxmlformats.org/officeDocument/2006/relationships/tableStyles"/><Relationship Id="rId18" Target="fonts/font1.fntdata" Type="http://schemas.openxmlformats.org/officeDocument/2006/relationships/font"/><Relationship Id="rId19" Target="fonts/font2.fntdata" Type="http://schemas.openxmlformats.org/officeDocument/2006/relationships/font"/><Relationship Id="rId20" Target="fonts/font3.fntdata" Type="http://schemas.openxmlformats.org/officeDocument/2006/relationships/font"/><Relationship Id="rId21" Target="fonts/font4.fntdata" Type="http://schemas.openxmlformats.org/officeDocument/2006/relationships/font"/><Relationship Id="rId22" Target="fonts/font5.fntdata" Type="http://schemas.openxmlformats.org/officeDocument/2006/relationships/font"/><Relationship Id="rId23" Target="fonts/font6.fntdata" Type="http://schemas.openxmlformats.org/officeDocument/2006/relationships/font"/><Relationship Id="rId24" Target="tags/tag3.xml" Type="http://schemas.openxmlformats.org/officeDocument/2006/relationships/tags"/><Relationship Id="rId25" Target="presProps.xml" Type="http://schemas.openxmlformats.org/officeDocument/2006/relationships/presProps"/><Relationship Id="rId26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2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2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B568FCE0-8591-40A7-86DA-D08F67555C37}">
                <a16:creationId xmlns:a16="http://schemas.microsoft.com/office/drawing/2010/main" id="{B2F928E7-DB22-4CA6-8957-2DF252D6959F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3" y="2271771"/>
            <a:ext cx="6436178" cy="776702"/>
          </a:xfrm>
          <a:prstGeom prst="rect">
            <a:avLst/>
          </a:prstGeom>
        </p:spPr>
        <p:txBody>
          <a:bodyPr anchor="b" rtlCol="0"/>
          <a:lstStyle>
            <a:lvl1pPr algn="ctr" lvl="0">
              <a:defRPr dirty="0" lang="en-US" sz="44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ubtitle 2">
            <a:extLst>
              <a:ext uri="{659F0C3C-AD16-4DD0-A22B-2C6993BEA9CD}">
                <a16:creationId xmlns:a16="http://schemas.microsoft.com/office/drawing/2010/main" id="{B54F1EA1-C8CB-4D7F-80B3-F17D25C573BA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="0" baseline="0" dirty="0" i="0" lang="en-US" sz="1400">
                <a:solidFill>
                  <a:schemeClr val="accent1"/>
                </a:solidFill>
                <a:latin typeface="+mn-lt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30B19653-2D21-486B-A303-9A099053A58E}">
                <a16:creationId xmlns:a16="http://schemas.microsoft.com/office/drawing/2010/main" id="{FACCD453-48D7-49AD-8604-68E3E4707897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0A496251-7B59-4685-9EE8-A0917CAF37EC}">
                <a16:creationId xmlns:a16="http://schemas.microsoft.com/office/drawing/2010/main" id="{A166C76B-F466-4481-99DA-9B8D6DC73699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D6AB7EEB-0056-4E03-8F8A-694ACBA387DF}">
                <a16:creationId xmlns:a16="http://schemas.microsoft.com/office/drawing/2010/main" id="{9F62B219-2A75-4D8F-BB52-55C9D0BA25AE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F1DD8129-2753-448B-80D6-D6F12A621E30}">
        <p14:creationId xmlns:p14="http://schemas.microsoft.com/office/powerpoint/2010/main" val="1716373404965"/>
      </p:ext>
    </p:extLst>
  </p:cSld>
  <p:clrMapOvr>
    <a:masterClrMapping/>
  </p:clrMapOvr>
  <p:transition advClick="true" spd="slow">
    <p:fade thruBlk="false"/>
  </p:transition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9F62E606-A885-4F37-B377-21DF7A4D5260}">
                <a16:creationId xmlns:a16="http://schemas.microsoft.com/office/drawing/2010/main" id="{AC6EEA86-9ABF-43CE-815D-A7AE9419A989}"/>
              </a:ext>
            </a:extLst>
          </p:cNvPr>
          <p:cNvSpPr/>
          <p:nvPr/>
        </p:nvSpPr>
        <p:spPr>
          <a:xfrm rot="0">
            <a:off x="774703" y="1417637"/>
            <a:ext cx="185052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Rectangle 20">
            <a:extLst>
              <a:ext uri="{EFEEF360-BA9F-4381-8ECB-D7CDC12588CC}">
                <a16:creationId xmlns:a16="http://schemas.microsoft.com/office/drawing/2010/main" id="{BA9E840D-C3B9-475D-B044-9E98513CBE9A}"/>
              </a:ext>
            </a:extLst>
          </p:cNvPr>
          <p:cNvSpPr/>
          <p:nvPr/>
        </p:nvSpPr>
        <p:spPr>
          <a:xfrm rot="0">
            <a:off x="2774950" y="1417637"/>
            <a:ext cx="358031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4" name="Rectangle 22">
            <a:extLst>
              <a:ext uri="{6DF4E7BD-C0A7-48E3-97C8-B974F8161549}">
                <a16:creationId xmlns:a16="http://schemas.microsoft.com/office/drawing/2010/main" id="{CD908D55-45A0-48A8-AF86-9584F8429377}"/>
              </a:ext>
            </a:extLst>
          </p:cNvPr>
          <p:cNvSpPr/>
          <p:nvPr/>
        </p:nvSpPr>
        <p:spPr>
          <a:xfrm rot="0">
            <a:off x="6496050" y="1417637"/>
            <a:ext cx="1882776" cy="2192337"/>
          </a:xfrm>
          <a:custGeom>
            <a:avLst/>
            <a:gdLst/>
            <a:ahLst/>
            <a:cxnLst/>
            <a:rect b="b" l="0" r="r" t="0"/>
            <a:pathLst>
              <a:path h="2192337" w="1882776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5" name="Title 1">
            <a:extLst>
              <a:ext uri="{5BF933AD-C6FA-42E6-8534-61F25E382953}">
                <a16:creationId xmlns:a16="http://schemas.microsoft.com/office/drawing/2010/main" id="{5FF345F6-FD0A-4E4E-8EB2-6EEB162044DE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Picture Placeholder 2">
            <a:extLst>
              <a:ext uri="{C1065D9D-FB90-465B-971D-5FE83FD0A20E}">
                <a16:creationId xmlns:a16="http://schemas.microsoft.com/office/drawing/2010/main" id="{F13896BA-5FEB-4D5E-A67B-A20274411EED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9F69772A-773B-4A79-A0A5-131010563AE5}">
                <a16:creationId xmlns:a16="http://schemas.microsoft.com/office/drawing/2010/main" id="{26964E29-39FE-4265-B2D4-2D599E8541E6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B0C47F9A-A642-4C1F-9AAD-04C112A669AF}">
                <a16:creationId xmlns:a16="http://schemas.microsoft.com/office/drawing/2010/main" id="{582CC562-AC70-4EC1-A8CC-B29664000204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EA46E837-0847-476E-87B1-6FA27CF2EF01}">
                <a16:creationId xmlns:a16="http://schemas.microsoft.com/office/drawing/2010/main" id="{993211C5-FA24-4F5E-8F7C-9E2EA2388EE4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0" name="Picture Placeholder 2">
            <a:extLst>
              <a:ext uri="{A92C8E70-9245-49D6-8E15-CE5601758B7C}">
                <a16:creationId xmlns:a16="http://schemas.microsoft.com/office/drawing/2010/main" id="{B73C4919-1A4C-4C97-94EC-82F4E0ACD07F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11" name="Content Placeholder 2">
            <a:extLst>
              <a:ext uri="{65D48C82-28D5-4906-800F-FE0A7DCF2C2C}">
                <a16:creationId xmlns:a16="http://schemas.microsoft.com/office/drawing/2010/main" id="{A0C341F6-0D7C-4355-A638-340A8392839F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5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2" name="Slide Number Placeholder 4">
            <a:extLst>
              <a:ext uri="{D466C097-D624-4839-9D3A-86F442F6FB3A}">
                <a16:creationId xmlns:a16="http://schemas.microsoft.com/office/drawing/2010/main" id="{BB3AE847-C6B6-489B-9082-A3B1BA383A58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3" name="Footer Placeholder 3">
            <a:extLst>
              <a:ext uri="{C2EBD45B-3503-40E1-AF23-8CAA03793094}">
                <a16:creationId xmlns:a16="http://schemas.microsoft.com/office/drawing/2010/main" id="{BA5440B7-9635-4D96-BEA4-605C7967D83C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4" name="Date Placeholder 1">
            <a:extLst>
              <a:ext uri="{2CC7807D-DB01-4E3D-BC0B-96C75EDD7204}">
                <a16:creationId xmlns:a16="http://schemas.microsoft.com/office/drawing/2010/main" id="{EEFE6842-A61C-43D1-A852-0174CDCA9F5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A10C7624-2E45-4344-B449-E08D2133D14A}">
        <p14:creationId xmlns:p14="http://schemas.microsoft.com/office/powerpoint/2010/main" val="1716373404976"/>
      </p:ext>
    </p:extLst>
  </p:cSld>
  <p:clrMapOvr>
    <a:masterClrMapping/>
  </p:clrMapOvr>
  <p:transition advClick="true" spd="slow">
    <p:fade thruBlk="false"/>
  </p:transition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21CABD4F-2BD8-4749-9DAE-BB3CA4C9049C}">
                <a16:creationId xmlns:a16="http://schemas.microsoft.com/office/drawing/2010/main" id="{9E008CEF-7173-498E-ACAD-0A5635FE610B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>
            <a:extLst>
              <a:ext uri="{FC6951B0-4A1D-4283-BEEA-555D455FA244}">
                <a16:creationId xmlns:a16="http://schemas.microsoft.com/office/drawing/2010/main" id="{CB5A482D-53CE-4EE2-9D76-E175C2973528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4" name="Picture Placeholder 2">
            <a:extLst>
              <a:ext uri="{5BB356BB-D25B-453C-9FA3-9D59A454D45E}">
                <a16:creationId xmlns:a16="http://schemas.microsoft.com/office/drawing/2010/main" id="{EA494264-A5BC-4DE3-8616-3B22FE28380F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A8293EB7-8023-4DDC-8C6A-37EBDBD9F4ED}">
                <a16:creationId xmlns:a16="http://schemas.microsoft.com/office/drawing/2010/main" id="{107A4674-1088-4579-8993-14C3A0B164CE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D2298D3C-AF75-4E68-A0F8-F93A9EA6C0F1}">
                <a16:creationId xmlns:a16="http://schemas.microsoft.com/office/drawing/2010/main" id="{952E939A-5902-495B-98D9-704A4EAD7499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Slide Number Placeholder 4">
            <a:extLst>
              <a:ext uri="{500702CF-0823-47F7-9F81-2DA85DC8E229}">
                <a16:creationId xmlns:a16="http://schemas.microsoft.com/office/drawing/2010/main" id="{7098FE4A-0EF8-46F4-B33F-34402DF0FCD4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243C5C35-DEA0-4409-8B26-88ACAF49ED16}">
                <a16:creationId xmlns:a16="http://schemas.microsoft.com/office/drawing/2010/main" id="{93A76B56-96C6-4597-8AD7-64A2C0AB43A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25D2C83D-E831-40E8-BA0E-E5D80FB7D039}">
                <a16:creationId xmlns:a16="http://schemas.microsoft.com/office/drawing/2010/main" id="{7964E8F8-8DF7-46A5-8705-3EC8CCEFA088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BCAA5594-445B-4AE7-B684-B1923CDB14FA}">
        <p14:creationId xmlns:p14="http://schemas.microsoft.com/office/powerpoint/2010/main" val="1716373404978"/>
      </p:ext>
    </p:extLst>
  </p:cSld>
  <p:clrMapOvr>
    <a:masterClrMapping/>
  </p:clrMapOvr>
  <p:transition advClick="true" spd="slow">
    <p:fade thruBlk="false"/>
  </p:transition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95F8EDD2-5FD5-463A-977C-81F551BFA2DE}">
                <a16:creationId xmlns:a16="http://schemas.microsoft.com/office/drawing/2010/main" id="{792EFFCC-DC0D-492B-86AD-013CB0148C80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DD864EFD-3EF6-4303-82C7-A6D72A900CE6}">
                <a16:creationId xmlns:a16="http://schemas.microsoft.com/office/drawing/2010/main" id="{69F90237-BB4C-4154-9FF0-61C22AE39291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Slide Number Placeholder 4">
            <a:extLst>
              <a:ext uri="{AB2C956F-B21F-4B5C-B36B-6B7CF97DC3DC}">
                <a16:creationId xmlns:a16="http://schemas.microsoft.com/office/drawing/2010/main" id="{C4DC816E-0170-47CD-AA57-C0767C53361B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3">
            <a:extLst>
              <a:ext uri="{651F3C52-9A70-4DA1-BB48-DA3CB4A74AA0}">
                <a16:creationId xmlns:a16="http://schemas.microsoft.com/office/drawing/2010/main" id="{FD2EBADE-10A2-446E-9A22-E9013CD9BDB8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1">
            <a:extLst>
              <a:ext uri="{F1DC3DFF-CBD0-420E-904C-0C6359005C28}">
                <a16:creationId xmlns:a16="http://schemas.microsoft.com/office/drawing/2010/main" id="{83883695-6270-4DD0-AFB4-FA9859335FF3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3F4F0FE7-777A-41CA-96C9-4A777EE2DD09}">
        <p14:creationId xmlns:p14="http://schemas.microsoft.com/office/powerpoint/2010/main" val="1716373404967"/>
      </p:ext>
    </p:extLst>
  </p:cSld>
  <p:clrMapOvr>
    <a:masterClrMapping/>
  </p:clrMapOvr>
  <p:transition advClick="true" spd="slow">
    <p:fade thruBlk="false"/>
  </p:transition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0A635337-4075-4E0F-83DB-B7AF8E3FC3D9}">
                <a16:creationId xmlns:a16="http://schemas.microsoft.com/office/drawing/2010/main" id="{6C34B052-4E53-423E-BDB5-72FE243D1D62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b" rtlCol="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i="0" lang="en-US" sz="14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3" name="Title 1">
            <a:extLst>
              <a:ext uri="{1036B9E2-F17E-46F8-BD8B-2308BD313CBA}">
                <a16:creationId xmlns:a16="http://schemas.microsoft.com/office/drawing/2010/main" id="{FAB67686-A78D-414A-9AEE-94CC2B46F68C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2"/>
            <a:ext cx="7620000" cy="882263"/>
          </a:xfrm>
          <a:prstGeom prst="rect">
            <a:avLst/>
          </a:prstGeom>
        </p:spPr>
        <p:txBody>
          <a:bodyPr anchor="t" rtlCol="0"/>
          <a:lstStyle>
            <a:lvl1pPr lvl="0">
              <a:defRPr dirty="0" lang="en-US" sz="40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205A5FEC-7693-4AE8-BE2D-C79217A2F2BD}">
                <a16:creationId xmlns:a16="http://schemas.microsoft.com/office/drawing/2010/main" id="{675A170B-A3D6-40D3-81A6-E23AA712647B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E9CFB127-84AE-45CA-8CB0-A24085C95579}">
                <a16:creationId xmlns:a16="http://schemas.microsoft.com/office/drawing/2010/main" id="{35187659-5D0B-4953-A6F3-6342C79B3B8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2F8FC1F4-8D42-4E27-BBDA-E68089A96ED4}">
                <a16:creationId xmlns:a16="http://schemas.microsoft.com/office/drawing/2010/main" id="{29A9F137-F36F-454C-878B-8C88D48632C7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A289B913-AC7E-4362-9810-ECA0729FCD4B}">
        <p14:creationId xmlns:p14="http://schemas.microsoft.com/office/powerpoint/2010/main" val="1716373404967"/>
      </p:ext>
    </p:extLst>
  </p:cSld>
  <p:clrMapOvr>
    <a:masterClrMapping/>
  </p:clrMapOvr>
  <p:transition advClick="true" spd="slow">
    <p:fade thruBlk="false"/>
  </p:transition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15AA8CA5-9526-457D-99A6-0BFD6BB4EB22}">
                <a16:creationId xmlns:a16="http://schemas.microsoft.com/office/drawing/2010/main" id="{8747F4EE-2F5E-4098-BE6B-43A1E0CD8370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08057329-7B75-468A-8284-6C05947407F4}">
                <a16:creationId xmlns:a16="http://schemas.microsoft.com/office/drawing/2010/main" id="{ACD89874-C11A-4BE6-857C-3D748EB94338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547364DA-68B5-4CEC-9E28-0BAE6B382B85}">
                <a16:creationId xmlns:a16="http://schemas.microsoft.com/office/drawing/2010/main" id="{B7D9BFF5-DC09-49FC-8A9C-0DA81386540F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6">
            <a:extLst>
              <a:ext uri="{5CD56093-8E40-496C-B4B1-D8B58CDE0F9B}">
                <a16:creationId xmlns:a16="http://schemas.microsoft.com/office/drawing/2010/main" id="{E9EE82D7-BBAD-45EA-A79E-609416DCB07B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5">
            <a:extLst>
              <a:ext uri="{47475CF3-9B69-4284-875B-847CAA7CD3FC}">
                <a16:creationId xmlns:a16="http://schemas.microsoft.com/office/drawing/2010/main" id="{4D387E06-530F-42DD-9278-295775BBB312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4">
            <a:extLst>
              <a:ext uri="{6F63A0A0-203E-4D6A-A36B-D46AA54E7C43}">
                <a16:creationId xmlns:a16="http://schemas.microsoft.com/office/drawing/2010/main" id="{517C0CC4-DF38-4F9F-BC8B-D689EB9C2AD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3DD73636-60E5-41E1-901E-25D6F9DA03F8}">
        <p14:creationId xmlns:p14="http://schemas.microsoft.com/office/powerpoint/2010/main" val="1716373404969"/>
      </p:ext>
    </p:extLst>
  </p:cSld>
  <p:clrMapOvr>
    <a:masterClrMapping/>
  </p:clrMapOvr>
  <p:transition advClick="true" spd="slow">
    <p:fade thruBlk="false"/>
  </p:transition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765D3311-018A-4A2B-B77E-4CD6DED37F13}">
                <a16:creationId xmlns:a16="http://schemas.microsoft.com/office/drawing/2010/main" id="{F88D75E4-0D7F-49FB-9C01-02B3F03083C9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ext Placeholder 4">
            <a:extLst>
              <a:ext uri="{B81D9D90-AAC5-4AA6-865B-781393BE1449}">
                <a16:creationId xmlns:a16="http://schemas.microsoft.com/office/drawing/2010/main" id="{FD9A67DF-F928-4392-A0CC-5ADA8E136597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5F19E92C-CA33-4E91-A300-55C38B45DDF4}">
                <a16:creationId xmlns:a16="http://schemas.microsoft.com/office/drawing/2010/main" id="{78EF2243-1BA3-4AC9-A8A4-1A51721B19C7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Title 1">
            <a:extLst>
              <a:ext uri="{DDC024CF-366C-44D5-805D-E8140FBBD708}">
                <a16:creationId xmlns:a16="http://schemas.microsoft.com/office/drawing/2010/main" id="{4B34008F-1AA1-4535-91DC-3CB65019E361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A83B327B-31A2-4954-84BB-2C4D92C31B24}">
                <a16:creationId xmlns:a16="http://schemas.microsoft.com/office/drawing/2010/main" id="{1CE2C233-ED47-40F7-8449-15194E8A4389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Date Placeholder 4">
            <a:extLst>
              <a:ext uri="{246B92BC-6A1C-487B-B602-7C22B336F544}">
                <a16:creationId xmlns:a16="http://schemas.microsoft.com/office/drawing/2010/main" id="{1F0EBE15-F390-4A36-ABE9-0A6761B62462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id="8" name="Footer Placeholder 5">
            <a:extLst>
              <a:ext uri="{87ADA4AE-3A9C-4C6C-A4D4-0C1CF57A8341}">
                <a16:creationId xmlns:a16="http://schemas.microsoft.com/office/drawing/2010/main" id="{9C8D5AF2-7DB5-4034-9730-B6DD1E44D45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Slide Number Placeholder 6">
            <a:extLst>
              <a:ext uri="{1BC642AE-5384-4DFC-803B-A652268C2C2C}">
                <a16:creationId xmlns:a16="http://schemas.microsoft.com/office/drawing/2010/main" id="{FD9BC5D0-FC16-481D-80F3-B3F6C571CF82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51A19180-98DB-4B39-AC62-86D441EF6F22}">
        <p14:creationId xmlns:p14="http://schemas.microsoft.com/office/powerpoint/2010/main" val="1716373404970"/>
      </p:ext>
    </p:extLst>
  </p:cSld>
  <p:clrMapOvr>
    <a:masterClrMapping/>
  </p:clrMapOvr>
  <p:transition advClick="true" spd="slow">
    <p:fade thruBlk="false"/>
  </p:transition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EA1D56BA-D3C1-4CB6-85E2-09056F712A79}">
                <a16:creationId xmlns:a16="http://schemas.microsoft.com/office/drawing/2010/main" id="{64F4068C-2EAE-4065-943D-EFC4E02C8B9A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/>
          <a:lstStyle>
            <a:lvl1pPr algn="ctr" lvl="0">
              <a:defRPr dirty="0" lang="en-US" sz="36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lide Number Placeholder 3">
            <a:extLst>
              <a:ext uri="{D7C23B58-F6D9-4293-99EB-8A0C0930FE3C}">
                <a16:creationId xmlns:a16="http://schemas.microsoft.com/office/drawing/2010/main" id="{74D13287-71E7-4702-BBF8-832C41DF1038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4" name="Footer Placeholder 2">
            <a:extLst>
              <a:ext uri="{84133CBD-41F2-499E-BA39-392C9A233DD4}">
                <a16:creationId xmlns:a16="http://schemas.microsoft.com/office/drawing/2010/main" id="{ECB54360-5A88-43E1-B530-072327F0EA0A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5" name="Date Placeholder 1">
            <a:extLst>
              <a:ext uri="{9D0BCBCC-A25B-4C02-8834-32B2BF1654ED}">
                <a16:creationId xmlns:a16="http://schemas.microsoft.com/office/drawing/2010/main" id="{ED963E0F-4903-4272-B5B8-3CD3352B6E5E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16D75B45-9C50-4AF6-B898-B208CE72020B}">
        <p14:creationId xmlns:p14="http://schemas.microsoft.com/office/powerpoint/2010/main" val="1716373404971"/>
      </p:ext>
    </p:extLst>
  </p:cSld>
  <p:clrMapOvr>
    <a:masterClrMapping/>
  </p:clrMapOvr>
  <p:transition advClick="true" spd="slow">
    <p:fade thruBlk="false"/>
  </p:transition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23CB4193-E081-43F0-9EF2-3FAD73436ECD}">
                <a16:creationId xmlns:a16="http://schemas.microsoft.com/office/drawing/2010/main" id="{361644DD-2D14-494D-81D9-2ECD602C63D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3" name="Footer Placeholder 2">
            <a:extLst>
              <a:ext uri="{FA23EC32-9BC5-4824-A891-7FFF1A4C6791}">
                <a16:creationId xmlns:a16="http://schemas.microsoft.com/office/drawing/2010/main" id="{E1515E60-DABB-42EC-9829-AC005AB3A35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4" name="Date Placeholder 1">
            <a:extLst>
              <a:ext uri="{0E7A1072-FC7B-4821-8A1B-11D28DBDB09A}">
                <a16:creationId xmlns:a16="http://schemas.microsoft.com/office/drawing/2010/main" id="{E41EDE59-A5DE-4E03-92C9-0183FD990E67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9AE4FB9F-7481-462F-B970-FBEE13CDA7E6}">
        <p14:creationId xmlns:p14="http://schemas.microsoft.com/office/powerpoint/2010/main" val="1716373404971"/>
      </p:ext>
    </p:extLst>
  </p:cSld>
  <p:clrMapOvr>
    <a:masterClrMapping/>
  </p:clrMapOvr>
  <p:transition advClick="true" spd="slow">
    <p:fade thruBlk="false"/>
  </p:transition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7791177A-D4E3-44B6-9552-456EA8EB2E9A}">
                <a16:creationId xmlns:a16="http://schemas.microsoft.com/office/drawing/2010/main" id="{3220FFD4-40A5-464C-92E3-1BA3C853B684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3">
            <a:extLst>
              <a:ext uri="{5424B422-133A-4F5F-86A0-25A053E13A19}">
                <a16:creationId xmlns:a16="http://schemas.microsoft.com/office/drawing/2010/main" id="{38FABA71-8361-4AA5-908A-4FC7C3409D85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9F425EBA-09E7-4B1D-AD14-BA5B0AC39BD1}">
                <a16:creationId xmlns:a16="http://schemas.microsoft.com/office/drawing/2010/main" id="{0FDEEDA9-B4BE-49CD-9BAE-626782D8F316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3">
            <a:extLst>
              <a:ext uri="{80488A4C-E516-47BB-98E9-2CE1DB22EA0D}">
                <a16:creationId xmlns:a16="http://schemas.microsoft.com/office/drawing/2010/main" id="{C310E3C4-EB28-421A-827C-3F30C08FFE9A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2">
            <a:extLst>
              <a:ext uri="{A3BCE8F3-27BC-46FF-9111-2676FEB242B6}">
                <a16:creationId xmlns:a16="http://schemas.microsoft.com/office/drawing/2010/main" id="{7BDEABF9-3CDD-4A5D-9524-2D43B780C73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94652A90-8D6A-45B0-BB04-CEED90A4CDE6}">
                <a16:creationId xmlns:a16="http://schemas.microsoft.com/office/drawing/2010/main" id="{2A06C431-D658-4DB8-9377-05090852140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F269E0CE-E7BD-4A5E-A50E-98E80A53B7F1}">
        <p14:creationId xmlns:p14="http://schemas.microsoft.com/office/powerpoint/2010/main" val="1716373404972"/>
      </p:ext>
    </p:extLst>
  </p:cSld>
  <p:clrMapOvr>
    <a:masterClrMapping/>
  </p:clrMapOvr>
  <p:transition advClick="true" spd="slow">
    <p:fade thruBlk="false"/>
  </p:transition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250759CC-40F7-4A35-B0CD-45EDB566281E}">
                <a16:creationId xmlns:a16="http://schemas.microsoft.com/office/drawing/2010/main" id="{428F24B1-A9B4-4AE4-B345-F6DFC5270B7D}"/>
              </a:ext>
            </a:extLst>
          </p:cNvPr>
          <p:cNvSpPr/>
          <p:nvPr/>
        </p:nvSpPr>
        <p:spPr>
          <a:xfrm rot="0">
            <a:off x="3718307" y="1437411"/>
            <a:ext cx="4663693" cy="3037029"/>
          </a:xfrm>
          <a:prstGeom prst="rect">
            <a:avLst/>
          </a:prstGeom>
          <a:noFill/>
          <a:ln cap="flat" w="635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Title 1">
            <a:extLst>
              <a:ext uri="{D9581806-5205-4E6B-9E63-A6651B545F46}">
                <a16:creationId xmlns:a16="http://schemas.microsoft.com/office/drawing/2010/main" id="{8240C31A-FF18-49B2-B1FF-99EA1D3FE99E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231A3C7F-C9EA-4C47-B992-050A32AAB32B}">
                <a16:creationId xmlns:a16="http://schemas.microsoft.com/office/drawing/2010/main" id="{CBFA43E4-1E3C-4851-917D-AA56F4E8382B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8479B46B-8DF6-44E4-840A-C8EFB0846F39}">
                <a16:creationId xmlns:a16="http://schemas.microsoft.com/office/drawing/2010/main" id="{B959EC70-4A8C-4EDA-8C57-2F3F952416E1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Slide Number Placeholder 4">
            <a:extLst>
              <a:ext uri="{A0552981-8DC9-4FA0-AA98-6848E546A630}">
                <a16:creationId xmlns:a16="http://schemas.microsoft.com/office/drawing/2010/main" id="{BFC85952-AC26-40B2-B359-E8729DA64E94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744C2719-F7D1-42A4-A1ED-7FA4D516F861}">
                <a16:creationId xmlns:a16="http://schemas.microsoft.com/office/drawing/2010/main" id="{6DC538C5-647C-4743-BF24-BED109BF4BE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1DE7A65C-7DF6-42A4-B31A-2A172C7AB8F8}">
                <a16:creationId xmlns:a16="http://schemas.microsoft.com/office/drawing/2010/main" id="{F4734929-6B93-4419-A192-6C2FBBDD71A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1202A3F3-7BAD-4A45-BDA0-04361A541A1D}">
        <p14:creationId xmlns:p14="http://schemas.microsoft.com/office/powerpoint/2010/main" val="1716373404973"/>
      </p:ext>
    </p:extLst>
  </p:cSld>
  <p:clrMapOvr>
    <a:masterClrMapping/>
  </p:clrMapOvr>
  <p:transition advClick="true" spd="slow">
    <p:fade thruBlk="false"/>
  </p:transition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true" id="2" name="Slide Number Placeholder 5">
            <a:extLst>
              <a:ext uri="{3BFB575A-BE1B-4313-90C5-283E7671A511}">
                <a16:creationId xmlns:a16="http://schemas.microsoft.com/office/drawing/2010/main" id="{02AAEB03-7A23-404D-AC89-3D7609B5E09A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3" name="Footer Placeholder 4">
            <a:extLst>
              <a:ext uri="{C34800C8-51EE-460D-B792-8BA52CAB14CF}">
                <a16:creationId xmlns:a16="http://schemas.microsoft.com/office/drawing/2010/main" id="{027E4153-85C0-4189-B79F-5907FE7207E7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4" name="Date Placeholder 3">
            <a:extLst>
              <a:ext uri="{F6BBE736-A199-47DC-9D46-86A8109FF8DE}">
                <a16:creationId xmlns:a16="http://schemas.microsoft.com/office/drawing/2010/main" id="{FD873698-0699-4498-837C-5C7121C3F58D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5" name="Slide Number Placeholder 5">
            <a:extLst>
              <a:ext uri="{2D41A4E9-F9E7-4ED4-9E8C-D08ADD532BD9}">
                <a16:creationId xmlns:a16="http://schemas.microsoft.com/office/drawing/2010/main" id="{5B9727F7-51F4-46A3-981E-4DD77D47D5E3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6" name="Footer Placeholder 4">
            <a:extLst>
              <a:ext uri="{F469F72F-E1DB-48AA-BB3F-353AC02CC2DC}">
                <a16:creationId xmlns:a16="http://schemas.microsoft.com/office/drawing/2010/main" id="{D483621D-B5C0-435D-B141-B9565FA835C6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7" name="Date Placeholder 3">
            <a:extLst>
              <a:ext uri="{0BDB1910-02F8-482E-9F38-33A6444EE96E}">
                <a16:creationId xmlns:a16="http://schemas.microsoft.com/office/drawing/2010/main" id="{B2D0F961-8544-47B3-AB16-5E561CC880B0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8" name="Slide Number Placeholder 5">
            <a:extLst>
              <a:ext uri="{EB8A631B-E33E-49C9-A98A-8C866211987D}">
                <a16:creationId xmlns:a16="http://schemas.microsoft.com/office/drawing/2010/main" id="{E55A3163-002A-4421-8C42-692C8D910B16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9" name="Footer Placeholder 4">
            <a:extLst>
              <a:ext uri="{D098F1B4-7B15-4CD2-ADEF-FD7314032194}">
                <a16:creationId xmlns:a16="http://schemas.microsoft.com/office/drawing/2010/main" id="{17BEA453-8229-4B09-B8F3-87FD96353117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0" name="Date Placeholder 3">
            <a:extLst>
              <a:ext uri="{C83B11B7-7D75-423F-9EC1-7D821ED1CBB3}">
                <a16:creationId xmlns:a16="http://schemas.microsoft.com/office/drawing/2010/main" id="{67A32910-F232-498D-96C9-49DFD42ED4FC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11" name="Title Placeholder 1">
            <a:extLst>
              <a:ext uri="{EBB2C18E-A85C-4559-870E-EBD4BBF0E12C}">
                <a16:creationId xmlns:a16="http://schemas.microsoft.com/office/drawing/2010/main" id="{2358E045-17AB-4CCF-AE29-F141AB5FB45C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5"/>
            <a:ext cx="7620000" cy="857250"/>
          </a:xfrm>
          <a:prstGeom prst="rect">
            <a:avLst/>
          </a:prstGeom>
        </p:spPr>
        <p:txBody>
          <a:bodyPr anchor="b" bIns="45720" lIns="91440" rIns="91440" rtlCol="0" tIns="45720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hidden="true" id="12" name="Text Placeholder 2">
            <a:extLst>
              <a:ext uri="{B2AEEA61-608E-4768-AB82-EEE5E5182BA3}">
                <a16:creationId xmlns:a16="http://schemas.microsoft.com/office/drawing/2010/main" id="{8CFA22A2-8B91-431D-BC82-5C98DFEC3AC2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28750"/>
            <a:ext cx="7620000" cy="3048000"/>
          </a:xfrm>
          <a:prstGeom prst="rect">
            <a:avLst/>
          </a:prstGeom>
        </p:spPr>
        <p:txBody>
          <a:bodyPr bIns="45720" lIns="91440" rIns="91440" rtlCol="0" tIns="93600">
            <a:normAutofit fontScale="100000" lnSpcReduction="0"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true" id="13" name="Slide Number Placeholder 5">
            <a:extLst>
              <a:ext uri="{A03259FE-803B-4423-8788-B8E1810CD61D}">
                <a16:creationId xmlns:a16="http://schemas.microsoft.com/office/drawing/2010/main" id="{A8E50915-5D5B-46DB-9B8B-B45DC68C76AA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5" y="4695033"/>
            <a:ext cx="613018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14" name="Footer Placeholder 4">
            <a:extLst>
              <a:ext uri="{D185807F-6117-46A4-AD02-48813E3C8513}">
                <a16:creationId xmlns:a16="http://schemas.microsoft.com/office/drawing/2010/main" id="{995FF84E-ADA3-4929-9CCC-57F6C8C908FE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ct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5" name="Date Placeholder 3">
            <a:extLst>
              <a:ext uri="{68E008F4-8530-4948-BBEF-A96AD5771257}">
                <a16:creationId xmlns:a16="http://schemas.microsoft.com/office/drawing/2010/main" id="{F5870CC0-8B07-48B5-B8EC-B2BD247B26E4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l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3200">
          <a:solidFill>
            <a:schemeClr val="tx1"/>
          </a:solidFill>
          <a:latin typeface="+mj-lt"/>
        </a:defRPr>
      </a:lvl1pPr>
    </p:titleStyle>
    <p:bodyStyle>
      <a:lvl1pPr algn="l" indent="-342900" lvl="0" marL="342900" rtl="false">
        <a:spcBef>
          <a:spcPts val="1200"/>
        </a:spcBef>
        <a:buClr>
          <a:schemeClr val="accent1"/>
        </a:buClr>
        <a:buFont typeface="Arial"/>
        <a:buChar char="•"/>
        <a:defRPr b="0" dirty="0" i="0" lang="en-US" sz="1600">
          <a:solidFill>
            <a:schemeClr val="tx1"/>
          </a:solidFill>
          <a:latin typeface="+mn-lt"/>
        </a:defRPr>
      </a:lvl1pPr>
      <a:lvl2pPr algn="l" indent="-285750" lvl="1" marL="74295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400">
          <a:solidFill>
            <a:schemeClr val="bg1">
              <a:lumMod val="50000"/>
            </a:schemeClr>
          </a:solidFill>
          <a:latin typeface="+mn-lt"/>
        </a:defRPr>
      </a:lvl2pPr>
      <a:lvl3pPr algn="l" indent="-228600" lvl="2" marL="11430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200">
          <a:solidFill>
            <a:schemeClr val="bg1">
              <a:lumMod val="50000"/>
            </a:schemeClr>
          </a:solidFill>
          <a:latin typeface="+mn-lt"/>
        </a:defRPr>
      </a:lvl3pPr>
      <a:lvl4pPr algn="l" indent="-228600" lvl="3" marL="16002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000">
          <a:solidFill>
            <a:schemeClr val="bg1">
              <a:lumMod val="50000"/>
            </a:schemeClr>
          </a:solidFill>
          <a:latin typeface="+mn-lt"/>
        </a:defRPr>
      </a:lvl4pPr>
      <a:lvl5pPr algn="l" indent="-228600" lvl="4" marL="20574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5pPr>
      <a:lvl6pPr algn="l" indent="-228600" lvl="5" marL="25146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1.png" Type="http://schemas.openxmlformats.org/officeDocument/2006/relationships/image"/><Relationship Id="rId4" Target="../media/image47.png" Type="http://schemas.openxmlformats.org/officeDocument/2006/relationships/image"/><Relationship Id="rId5" Target="../media/image62.png" Type="http://schemas.openxmlformats.org/officeDocument/2006/relationships/image"/><Relationship Id="rId6" Target="../media/image63.pn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1.png" Type="http://schemas.openxmlformats.org/officeDocument/2006/relationships/image"/><Relationship Id="rId4" Target="../media/image71.png" Type="http://schemas.openxmlformats.org/officeDocument/2006/relationships/image"/><Relationship Id="rId5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1.png" Type="http://schemas.openxmlformats.org/officeDocument/2006/relationships/image"/><Relationship Id="rId4" Target="../media/image48.png" Type="http://schemas.openxmlformats.org/officeDocument/2006/relationships/image"/><Relationship Id="rId5" Target="../media/image50.png" Type="http://schemas.openxmlformats.org/officeDocument/2006/relationships/image"/><Relationship Id="rId6" Target="../media/image52.png" Type="http://schemas.openxmlformats.org/officeDocument/2006/relationships/image"/><Relationship Id="rId7" Target="../media/image53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Relationship Id="rId10" Target="../media/image57.png" Type="http://schemas.openxmlformats.org/officeDocument/2006/relationships/image"/><Relationship Id="rId11" Target="../media/image58.png" Type="http://schemas.openxmlformats.org/officeDocument/2006/relationships/image"/><Relationship Id="rId12" Target="https://www.manageengine.com/products/ad-manager/?admp_rep_slide" TargetMode="External" Type="http://schemas.openxmlformats.org/officeDocument/2006/relationships/hyperlink"/><Relationship Id="rId13" Target="https://www.manageengine.com/products/ad-manager/?admp_rep_slide" TargetMode="External" Type="http://schemas.openxmlformats.org/officeDocument/2006/relationships/hyperlink"/><Relationship Id="rId14" Target="https://www.manageengine.com/products/ad-manager/demo.html" TargetMode="External" Type="http://schemas.openxmlformats.org/officeDocument/2006/relationships/hyperlink"/><Relationship Id="rId15" Target="https://www.manageengine.com/products/ad-manager/demo.html" TargetMode="External" Type="http://schemas.openxmlformats.org/officeDocument/2006/relationships/hyperlink"/><Relationship Id="rId16" Target="../media/image75.png" Type="http://schemas.openxmlformats.org/officeDocument/2006/relationships/image"/><Relationship Id="rId17" Target="../media/image77.png" Type="http://schemas.openxmlformats.org/officeDocument/2006/relationships/image"/><Relationship Id="rId18" Target="../media/image78.png" Type="http://schemas.openxmlformats.org/officeDocument/2006/relationships/image"/><Relationship Id="rId19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2.png" Type="http://schemas.openxmlformats.org/officeDocument/2006/relationships/image"/><Relationship Id="rId4" Target="../media/image61.png" Type="http://schemas.openxmlformats.org/officeDocument/2006/relationships/image"/><Relationship Id="rId5" Target="../media/image76.png" Type="http://schemas.openxmlformats.org/officeDocument/2006/relationships/image"/><Relationship Id="rId6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2" Target="../media/image61.png" Type="http://schemas.openxmlformats.org/officeDocument/2006/relationships/image"/><Relationship Id="rId3" Target="../media/image46.png" Type="http://schemas.openxmlformats.org/officeDocument/2006/relationships/image"/><Relationship Id="rId4" Target="../media/image60.png" Type="http://schemas.openxmlformats.org/officeDocument/2006/relationships/image"/><Relationship Id="rId5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media/image61.png" Type="http://schemas.openxmlformats.org/officeDocument/2006/relationships/image"/><Relationship Id="rId3" Target="../media/image46.png" Type="http://schemas.openxmlformats.org/officeDocument/2006/relationships/image"/><Relationship Id="rId4" Target="../media/image41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13" Target="../media/image57.png" Type="http://schemas.openxmlformats.org/officeDocument/2006/relationships/image"/><Relationship Id="rId14" Target="../media/image58.png" Type="http://schemas.openxmlformats.org/officeDocument/2006/relationships/image"/><Relationship Id="rId15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2" Target="../media/image61.png" Type="http://schemas.openxmlformats.org/officeDocument/2006/relationships/image"/><Relationship Id="rId3" Target="../media/image46.png" Type="http://schemas.openxmlformats.org/officeDocument/2006/relationships/image"/><Relationship Id="rId4" Target="../media/image65.png" Type="http://schemas.openxmlformats.org/officeDocument/2006/relationships/image"/><Relationship Id="rId5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1.png" Type="http://schemas.openxmlformats.org/officeDocument/2006/relationships/image"/><Relationship Id="rId4" Target="../media/image44.png" Type="http://schemas.openxmlformats.org/officeDocument/2006/relationships/image"/><Relationship Id="rId5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1.png" Type="http://schemas.openxmlformats.org/officeDocument/2006/relationships/image"/><Relationship Id="rId4" Target="../media/image59.png" Type="http://schemas.openxmlformats.org/officeDocument/2006/relationships/image"/><Relationship Id="rId5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0.png" Type="http://schemas.openxmlformats.org/officeDocument/2006/relationships/image"/><Relationship Id="rId4" Target="../media/image61.png" Type="http://schemas.openxmlformats.org/officeDocument/2006/relationships/image"/><Relationship Id="rId5" Target="../media/image67.png" Type="http://schemas.openxmlformats.org/officeDocument/2006/relationships/image"/><Relationship Id="rId6" Target="../media/image68.png" Type="http://schemas.openxmlformats.org/officeDocument/2006/relationships/image"/><Relationship Id="rId7" Target="../media/image69.png" Type="http://schemas.openxmlformats.org/officeDocument/2006/relationships/image"/><Relationship Id="rId8" Target="../media/image47.png" Type="http://schemas.openxmlformats.org/officeDocument/2006/relationships/image"/><Relationship Id="rId9" Target="https://www.manageengine.com/products/ad-manager/help/reports/identity-risk-assessment-report.html#:~:text=How%20is%20the%20risk%20score,%2C%20making%20it%20semi%2Dquantitative." TargetMode="External" Type="http://schemas.openxmlformats.org/officeDocument/2006/relationships/hyperlink"/><Relationship Id="rId1" Target="../slideLayouts/slideLayout2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1.png" Type="http://schemas.openxmlformats.org/officeDocument/2006/relationships/image"/><Relationship Id="rId4" Target="../media/image66.png" Type="http://schemas.openxmlformats.org/officeDocument/2006/relationships/image"/><Relationship Id="rId5" Target="../media/image70.png" Type="http://schemas.openxmlformats.org/officeDocument/2006/relationships/image"/><Relationship Id="rId6" Target="../media/image47.png" Type="http://schemas.openxmlformats.org/officeDocument/2006/relationships/image"/><Relationship Id="rId7" Target="../media/image81.png" Type="http://schemas.openxmlformats.org/officeDocument/2006/relationships/image"/><Relationship Id="rId8" Target="../media/image8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2" Target="../media/image46.png" Type="http://schemas.openxmlformats.org/officeDocument/2006/relationships/image"/><Relationship Id="rId3" Target="../media/image61.png" Type="http://schemas.openxmlformats.org/officeDocument/2006/relationships/image"/><Relationship Id="rId4" Target="../media/image64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png" Type="http://schemas.openxmlformats.org/officeDocument/2006/relationships/image"/><Relationship Id="rId8" Target="../media/image4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9B077CCF-33EF-4073-9BC0-71056FDC9038}">
                <a16:creationId xmlns:a16="http://schemas.microsoft.com/office/drawing/2010/main" id="{1AFE585B-409B-4CC7-B04E-C0D0005B114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200" l="0" r="0" t="-200"/>
          <a:stretch>
            <a:fillRect/>
          </a:stretch>
        </p:blipFill>
        <p:spPr>
          <a:xfrm flipH="false" flipV="false" rot="0">
            <a:off x="0" y="-79924"/>
            <a:ext cx="9144000" cy="5223424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F1028B47-E797-4A9A-A243-3532B1B4B86D}">
                <a16:creationId xmlns:a16="http://schemas.microsoft.com/office/drawing/2010/main" id="{1C1A7E30-E231-4393-ABF5-CC97D15E423F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6951F778-105F-4D62-9847-FB2A762E8CD0}">
                <a16:creationId xmlns:a16="http://schemas.microsoft.com/office/drawing/2010/main" id="{D0167DAA-CFDE-4E5A-8625-D0179D3BA15C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036249" y="2050018"/>
            <a:ext cx="3126044" cy="3209709"/>
          </a:xfrm>
          <a:prstGeom prst="rect">
            <a:avLst/>
          </a:prstGeom>
          <a:noFill/>
        </p:spPr>
      </p:pic>
      <p:sp>
        <p:nvSpPr>
          <p:cNvPr hidden="false" id="5" name="">
            <a:extLst>
              <a:ext uri="{09EAFB1F-0765-4670-A3BF-3B3FE1799165}">
                <a16:creationId xmlns:a16="http://schemas.microsoft.com/office/drawing/2010/main" id="{0537A1C5-A639-4566-B05A-0323FA3F3342}"/>
              </a:ext>
            </a:extLst>
          </p:cNvPr>
          <p:cNvSpPr txBox="1">
            <a:spLocks noGrp="true"/>
          </p:cNvSpPr>
          <p:nvPr/>
        </p:nvSpPr>
        <p:spPr>
          <a:xfrm rot="0">
            <a:off x="2002183" y="3565360"/>
            <a:ext cx="5389264" cy="113788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ADManager</a:t>
            </a: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 Plus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 </a:t>
            </a:r>
          </a:p>
          <a:p>
            <a:pPr algn="ctr" indent="0" lvl="0" marL="0" rtl="false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Identity Risk Assessment</a:t>
            </a:r>
            <a:endParaRPr b="1" dirty="0" i="0" lang="en-US" sz="32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6" name="">
            <a:extLst>
              <a:ext uri="{CC7DAE87-13F5-4DAC-A6B8-9250BD3C0CCF}">
                <a16:creationId xmlns:a16="http://schemas.microsoft.com/office/drawing/2010/main" id="{E0EB7163-486C-4BCD-9ECD-1F8F5EB1813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564261" y="363540"/>
            <a:ext cx="1752456" cy="468634"/>
          </a:xfrm>
          <a:prstGeom prst="rect">
            <a:avLst/>
          </a:prstGeom>
          <a:noFill/>
        </p:spPr>
      </p:pic>
      <p:pic>
        <p:nvPicPr>
          <p:cNvPr id="7" name="">
            <a:extLst>
              <a:ext uri="{25E0560E-F6F1-4C96-946D-C46EAF23579F}">
                <a16:creationId xmlns:a16="http://schemas.microsoft.com/office/drawing/2010/main" id="{DA5046C4-4FD4-425F-879D-F33DBD5A985E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false" flipV="false" rot="0">
            <a:off x="1123788" y="1160926"/>
            <a:ext cx="6834839" cy="2516856"/>
          </a:xfrm>
          <a:prstGeom prst="rect">
            <a:avLst/>
          </a:prstGeom>
          <a:noFill/>
        </p:spPr>
      </p:pic>
      <p:pic>
        <p:nvPicPr>
          <p:cNvPr id="8" name="">
            <a:extLst>
              <a:ext uri="{ADB393FA-A028-4EE2-8700-C3ADAA87508D}">
                <a16:creationId xmlns:a16="http://schemas.microsoft.com/office/drawing/2010/main" id="{186A7FBF-5208-485B-9D78-914AD66299F0}"/>
              </a:ext>
            </a:extLst>
          </p:cNvPr>
          <p:cNvPicPr>
            <a:picLocks noChangeAspect="true"/>
          </p:cNvPicPr>
          <p:nvPr/>
        </p:nvPicPr>
        <p:blipFill>
          <a:blip r:embed="rId6"/>
          <a:srcRect b="0" l="26890" r="14600" t="0"/>
          <a:stretch>
            <a:fillRect/>
          </a:stretch>
        </p:blipFill>
        <p:spPr>
          <a:xfrm flipH="false" flipV="false" rot="0">
            <a:off x="2926588" y="1049499"/>
            <a:ext cx="3493952" cy="2587301"/>
          </a:xfrm>
          <a:prstGeom prst="rect">
            <a:avLst/>
          </a:prstGeom>
          <a:noFill/>
        </p:spPr>
      </p:pic>
    </p:spTree>
    <p:extLst>
      <p:ext uri="{DC351718-4472-49CC-8420-B2C2BDFA6AAB}">
        <p14:creationId xmlns:p14="http://schemas.microsoft.com/office/powerpoint/2010/main" val="1716373404981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05FA1B9E-0E85-4ACF-AD73-1492ADE6CD4E}">
                <a16:creationId xmlns:a16="http://schemas.microsoft.com/office/drawing/2010/main" id="{64B1EF9C-B8D3-4E47-A24B-3DD94671FEB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85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AA686237-1054-4CB5-A111-CDC3B5E6F8AB}">
                <a16:creationId xmlns:a16="http://schemas.microsoft.com/office/drawing/2010/main" id="{95DA98AD-D260-4394-B2E5-35CA65A06A65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9B44D309-F2C1-4688-B081-9C004A0BC66D}">
                <a16:creationId xmlns:a16="http://schemas.microsoft.com/office/drawing/2010/main" id="{20661CD2-C7CA-4E18-8842-2BCAE8180491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574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20C937C4-27E8-471F-A9DD-3A3C2219B3A4}">
                <a16:creationId xmlns:a16="http://schemas.microsoft.com/office/drawing/2010/main" id="{AB17D8DC-86A3-4FF3-91C5-444C0349727C}"/>
              </a:ext>
            </a:extLst>
          </p:cNvPr>
          <p:cNvSpPr/>
          <p:nvPr/>
        </p:nvSpPr>
        <p:spPr>
          <a:xfrm flipH="false" flipV="false" rot="16200000">
            <a:off x="6883660" y="-4437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E8752578-3FC3-4408-A6CF-BAA379999EE3}">
                <a16:creationId xmlns:a16="http://schemas.microsoft.com/office/drawing/2010/main" id="{78024E0A-C239-4AE0-BA1A-DECAD424BA99}"/>
              </a:ext>
            </a:extLst>
          </p:cNvPr>
          <p:cNvSpPr txBox="1"/>
          <p:nvPr/>
        </p:nvSpPr>
        <p:spPr>
          <a:xfrm flipH="false" flipV="false" rot="0">
            <a:off x="53511" y="1957549"/>
            <a:ext cx="3110607" cy="148479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400">
                <a:solidFill>
                  <a:srgbClr val="ff8d70"/>
                </a:solidFill>
                <a:latin typeface="Zoho Puvi"/>
              </a:rPr>
              <a:t>Benefits</a:t>
            </a:r>
            <a:r>
              <a:rPr b="1" dirty="0" err="1" i="0" lang="en-US" sz="2400">
                <a:solidFill>
                  <a:srgbClr val="ff8d70"/>
                </a:solidFill>
                <a:latin typeface="Zoho Puvi"/>
              </a:rPr>
              <a:t> </a:t>
            </a:r>
            <a:r>
              <a:rPr b="1" dirty="0" i="0" lang="en-US" sz="2400">
                <a:solidFill>
                  <a:srgbClr val="ff8d70"/>
                </a:solidFill>
                <a:latin typeface="Zoho Puvi"/>
              </a:rPr>
              <a:t>of</a:t>
            </a:r>
            <a:r>
              <a:rPr b="1" dirty="0" err="1" i="0" lang="en-US" sz="2400">
                <a:solidFill>
                  <a:srgbClr val="ff8d70"/>
                </a:solidFill>
                <a:latin typeface="Zoho Puvi"/>
              </a:rPr>
              <a:t> </a:t>
            </a:r>
            <a:r>
              <a:rPr b="1" dirty="0" i="0" lang="en-US" sz="2400">
                <a:solidFill>
                  <a:srgbClr val="ff8d70"/>
                </a:solidFill>
                <a:latin typeface="Zoho Puvi"/>
              </a:rPr>
              <a:t>ADManager</a:t>
            </a:r>
            <a:r>
              <a:rPr b="1" dirty="0" err="1" i="0" lang="en-US" sz="2400">
                <a:solidFill>
                  <a:srgbClr val="ff8d70"/>
                </a:solidFill>
                <a:latin typeface="Zoho Puvi"/>
              </a:rPr>
              <a:t> </a:t>
            </a:r>
            <a:r>
              <a:rPr b="1" dirty="0" i="0" lang="en-US" sz="2400">
                <a:solidFill>
                  <a:srgbClr val="ff8d70"/>
                </a:solidFill>
                <a:latin typeface="Zoho Puvi"/>
              </a:rPr>
              <a:t>Plus</a:t>
            </a:r>
            <a:r>
              <a:rPr b="1" dirty="0" err="1" i="0" lang="en-US" sz="2400">
                <a:solidFill>
                  <a:srgbClr val="ff8d70"/>
                </a:solidFill>
                <a:latin typeface="Zoho Puvi"/>
              </a:rPr>
              <a:t> </a:t>
            </a:r>
            <a:br>
              <a:rPr b="1" dirty="0" err="1" i="0" lang="en-US" sz="2400">
                <a:solidFill>
                  <a:srgbClr val="ff8d70"/>
                </a:solidFill>
                <a:latin typeface="Zoho Puvi"/>
              </a:rPr>
            </a:br>
            <a:r>
              <a:rPr b="1" dirty="0" i="0" lang="en-US" sz="2400">
                <a:solidFill>
                  <a:schemeClr val="bg1"/>
                </a:solidFill>
                <a:latin typeface="Zoho Puvi"/>
              </a:rPr>
              <a:t>Identity</a:t>
            </a:r>
            <a:r>
              <a:rPr b="1" dirty="0" err="1" i="0" lang="en-US" sz="2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2400">
                <a:solidFill>
                  <a:schemeClr val="bg1"/>
                </a:solidFill>
                <a:latin typeface="Zoho Puvi"/>
              </a:rPr>
              <a:t>Risk</a:t>
            </a:r>
            <a:r>
              <a:rPr b="1" dirty="0" err="1" i="0" lang="en-US" sz="24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2400">
                <a:solidFill>
                  <a:schemeClr val="bg1"/>
                </a:solidFill>
                <a:latin typeface="Zoho Puvi"/>
              </a:rPr>
              <a:t>Assessment</a:t>
            </a:r>
            <a:endParaRPr b="1" dirty="0" i="0" lang="en-US" sz="24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96E5A9D4-F9B7-4F03-8004-ADF5A181AC74}">
                <a16:creationId xmlns:a16="http://schemas.microsoft.com/office/drawing/2010/main" id="{1884C8A3-66BA-4A16-AB8E-75C7F9FCAFC2}"/>
              </a:ext>
            </a:extLst>
          </p:cNvPr>
          <p:cNvSpPr txBox="1">
            <a:spLocks noGrp="true"/>
          </p:cNvSpPr>
          <p:nvPr/>
        </p:nvSpPr>
        <p:spPr>
          <a:xfrm rot="0">
            <a:off x="4120924" y="799738"/>
            <a:ext cx="4210726" cy="73380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Identifying and mitigating risks even before they can pose a security threat helps you avoid security breaches, ransomware attacks, and other threats in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AD and Microsoft 365 related attacks,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which can cost a fortune.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8" name="">
            <a:extLst>
              <a:ext uri="{7EE77EFB-3A3C-4273-BFE4-6FAFB6680CFC}">
                <a16:creationId xmlns:a16="http://schemas.microsoft.com/office/drawing/2010/main" id="{4C9006B0-ACB7-4B50-B145-C05290C804E9}"/>
              </a:ext>
            </a:extLst>
          </p:cNvPr>
          <p:cNvSpPr txBox="1"/>
          <p:nvPr/>
        </p:nvSpPr>
        <p:spPr>
          <a:xfrm flipH="false" flipV="false" rot="0">
            <a:off x="3351428" y="618629"/>
            <a:ext cx="848182" cy="50053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38000"/>
                  </a:schemeClr>
                </a:solidFill>
              </a:defRPr>
            </a:defPPr>
          </a:lstStyle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>
                <a:solidFill>
                  <a:schemeClr val="bg1">
                    <a:alpha val="38000"/>
                  </a:schemeClr>
                </a:solidFill>
              </a:defRPr>
            </a:pPr>
            <a:r>
              <a:rPr b="1" dirty="0" i="0" lang="en-US" sz="2800">
                <a:solidFill>
                  <a:schemeClr val="bg1">
                    <a:alpha val="38000"/>
                  </a:schemeClr>
                </a:solidFill>
                <a:latin typeface="Zoho Puvi"/>
              </a:rPr>
              <a:t>1</a:t>
            </a:r>
            <a:endParaRPr b="1" dirty="0" i="0" lang="en-US" sz="2800">
              <a:solidFill>
                <a:schemeClr val="bg1">
                  <a:alpha val="38000"/>
                </a:schemeClr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999B0AB1-116B-4589-B95C-F213BFA269D4}">
                <a16:creationId xmlns:a16="http://schemas.microsoft.com/office/drawing/2010/main" id="{C70CB506-314E-4BAC-ACD6-5DA8031AFB93}"/>
              </a:ext>
            </a:extLst>
          </p:cNvPr>
          <p:cNvSpPr txBox="1">
            <a:spLocks noGrp="true"/>
          </p:cNvSpPr>
          <p:nvPr/>
        </p:nvSpPr>
        <p:spPr>
          <a:xfrm rot="0">
            <a:off x="4125363" y="607380"/>
            <a:ext cx="3015815" cy="28158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Foresee threats and mitigate them</a:t>
            </a:r>
            <a:endParaRPr b="1" dirty="0" i="0" lang="en-US" sz="10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id="10" name="">
            <a:extLst>
              <a:ext uri="{49DDB107-D798-453C-A51B-7CE5B6C09E9A}">
                <a16:creationId xmlns:a16="http://schemas.microsoft.com/office/drawing/2010/main" id="{CA77B4E5-5C08-4E0B-ACF3-B5A7D87423A0}"/>
              </a:ext>
            </a:extLst>
          </p:cNvPr>
          <p:cNvSpPr txBox="1"/>
          <p:nvPr/>
        </p:nvSpPr>
        <p:spPr>
          <a:xfrm flipH="false" flipV="false" rot="0">
            <a:off x="3277133" y="1695450"/>
            <a:ext cx="848182" cy="50053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38000"/>
                  </a:schemeClr>
                </a:solidFill>
              </a:defRPr>
            </a:defPPr>
          </a:lstStyle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>
                <a:solidFill>
                  <a:schemeClr val="bg1">
                    <a:alpha val="38000"/>
                  </a:schemeClr>
                </a:solidFill>
              </a:defRPr>
            </a:pPr>
            <a:r>
              <a:rPr b="1" dirty="0" i="0" lang="en-US" sz="2800">
                <a:solidFill>
                  <a:schemeClr val="bg1">
                    <a:alpha val="38000"/>
                  </a:schemeClr>
                </a:solidFill>
                <a:latin typeface="Zoho Puvi"/>
              </a:rPr>
              <a:t>2</a:t>
            </a:r>
            <a:endParaRPr b="1" dirty="0" i="0" lang="en-US" sz="2800">
              <a:solidFill>
                <a:schemeClr val="bg1">
                  <a:alpha val="38000"/>
                </a:schemeClr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556B4228-D810-49C9-8926-C1D50859BE89}">
                <a16:creationId xmlns:a16="http://schemas.microsoft.com/office/drawing/2010/main" id="{C80091FD-7913-41E0-A91B-958F9808E3FE}"/>
              </a:ext>
            </a:extLst>
          </p:cNvPr>
          <p:cNvSpPr txBox="1">
            <a:spLocks noGrp="true"/>
          </p:cNvSpPr>
          <p:nvPr/>
        </p:nvSpPr>
        <p:spPr>
          <a:xfrm rot="0">
            <a:off x="4078319" y="1704975"/>
            <a:ext cx="1895341" cy="43304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Achieve</a:t>
            </a: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 </a:t>
            </a: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compliance</a:t>
            </a:r>
            <a:endParaRPr b="1" dirty="0" i="0" lang="en-US" sz="10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B479F737-4E05-438C-934B-A84DAFE9A63D}">
                <a16:creationId xmlns:a16="http://schemas.microsoft.com/office/drawing/2010/main" id="{D02437FA-FBA1-4BC2-AC5B-438E0948D3C1}"/>
              </a:ext>
            </a:extLst>
          </p:cNvPr>
          <p:cNvSpPr txBox="1">
            <a:spLocks noGrp="true"/>
          </p:cNvSpPr>
          <p:nvPr/>
        </p:nvSpPr>
        <p:spPr>
          <a:xfrm rot="0">
            <a:off x="4082767" y="1897332"/>
            <a:ext cx="4091921" cy="53006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Meet the compliance requirements set by mandates like the SOX, HIPAA, FISMA, GDPR and PCI DSS.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cxnSp>
        <p:nvCxnSpPr>
          <p:cNvPr id="13" name="">
            <a:extLst>
              <a:ext uri="{39CBF4C6-E45E-43E3-9741-224A62172EB5}">
                <a16:creationId xmlns:a16="http://schemas.microsoft.com/office/drawing/2010/main" id="{427AFA60-FC29-42FD-AA5F-C135D49B3BAD}"/>
              </a:ext>
            </a:extLst>
          </p:cNvPr>
          <p:cNvCxnSpPr/>
          <p:nvPr/>
        </p:nvCxnSpPr>
        <p:spPr>
          <a:xfrm flipH="false" flipV="false" rot="10800000">
            <a:off x="3872122" y="1591760"/>
            <a:ext cx="4408160" cy="0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">
            <a:extLst>
              <a:ext uri="{1D572489-EE66-4FF6-A095-0030175609C4}">
                <a16:creationId xmlns:a16="http://schemas.microsoft.com/office/drawing/2010/main" id="{0E05ECFF-D81B-4EA6-9DC9-BFB624D43BBD}"/>
              </a:ext>
            </a:extLst>
          </p:cNvPr>
          <p:cNvCxnSpPr/>
          <p:nvPr/>
        </p:nvCxnSpPr>
        <p:spPr>
          <a:xfrm flipH="false" flipV="false" rot="10800000">
            <a:off x="3923490" y="2564549"/>
            <a:ext cx="4408160" cy="0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15" name="">
            <a:extLst>
              <a:ext uri="{5697C53F-2261-4DFE-BF4F-E008B2F63530}">
                <a16:creationId xmlns:a16="http://schemas.microsoft.com/office/drawing/2010/main" id="{4C5E69CF-F886-4F9F-A5E6-03BFB4B2C257}"/>
              </a:ext>
            </a:extLst>
          </p:cNvPr>
          <p:cNvSpPr txBox="1">
            <a:spLocks noGrp="true"/>
          </p:cNvSpPr>
          <p:nvPr/>
        </p:nvSpPr>
        <p:spPr>
          <a:xfrm rot="0">
            <a:off x="4134135" y="2870120"/>
            <a:ext cx="4091921" cy="63020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Enhance incident response by utilizing the on-the-fly management actions provided by the Risk Score dashboard, thereby keeping the risk score in check.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16" name="">
            <a:extLst>
              <a:ext uri="{89DFBE02-0034-462A-AE31-65188DE672BF}">
                <a16:creationId xmlns:a16="http://schemas.microsoft.com/office/drawing/2010/main" id="{C73371D0-3A27-4498-A60A-DFB5931C801B}"/>
              </a:ext>
            </a:extLst>
          </p:cNvPr>
          <p:cNvSpPr txBox="1">
            <a:spLocks noGrp="true"/>
          </p:cNvSpPr>
          <p:nvPr/>
        </p:nvSpPr>
        <p:spPr>
          <a:xfrm rot="0">
            <a:off x="4129687" y="2677763"/>
            <a:ext cx="3259569" cy="27523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Improve</a:t>
            </a: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 incident management</a:t>
            </a:r>
            <a:endParaRPr b="1" dirty="0" i="0" lang="en-US" sz="10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id="17" name="">
            <a:extLst>
              <a:ext uri="{14588094-F9B3-48E4-927A-539C9A714CF5}">
                <a16:creationId xmlns:a16="http://schemas.microsoft.com/office/drawing/2010/main" id="{2F4B0CEB-2373-43C6-BA83-5AA9A4CD82F9}"/>
              </a:ext>
            </a:extLst>
          </p:cNvPr>
          <p:cNvSpPr txBox="1"/>
          <p:nvPr/>
        </p:nvSpPr>
        <p:spPr>
          <a:xfrm flipH="false" flipV="false" rot="0">
            <a:off x="3252301" y="2668238"/>
            <a:ext cx="848182" cy="50053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38000"/>
                  </a:schemeClr>
                </a:solidFill>
              </a:defRPr>
            </a:defPPr>
          </a:lstStyle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>
                <a:solidFill>
                  <a:schemeClr val="bg1">
                    <a:alpha val="38000"/>
                  </a:schemeClr>
                </a:solidFill>
              </a:defRPr>
            </a:pPr>
            <a:r>
              <a:rPr b="1" dirty="0" i="0" lang="en-US" sz="2800">
                <a:solidFill>
                  <a:schemeClr val="bg1">
                    <a:alpha val="38000"/>
                  </a:schemeClr>
                </a:solidFill>
                <a:latin typeface="Zoho Puvi"/>
              </a:rPr>
              <a:t>3</a:t>
            </a:r>
            <a:endParaRPr b="1" dirty="0" i="0" lang="en-US" sz="2800">
              <a:solidFill>
                <a:schemeClr val="bg1">
                  <a:alpha val="38000"/>
                </a:schemeClr>
              </a:solidFill>
              <a:latin typeface="Zoho Puvi"/>
            </a:endParaRPr>
          </a:p>
        </p:txBody>
      </p:sp>
      <p:sp>
        <p:nvSpPr>
          <p:cNvPr hidden="false" id="18" name="">
            <a:extLst>
              <a:ext uri="{369E8E81-58BA-4E49-A32B-0E2E044E98C9}">
                <a16:creationId xmlns:a16="http://schemas.microsoft.com/office/drawing/2010/main" id="{010CBF3F-24D4-4014-A936-DAE683B5A315}"/>
              </a:ext>
            </a:extLst>
          </p:cNvPr>
          <p:cNvSpPr txBox="1">
            <a:spLocks noGrp="true"/>
          </p:cNvSpPr>
          <p:nvPr/>
        </p:nvSpPr>
        <p:spPr>
          <a:xfrm rot="0">
            <a:off x="4180332" y="3924300"/>
            <a:ext cx="4091921" cy="63020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Strengthen your cybersecurity game by identifying risk indicators, mitigating them, and fortifying your network and data from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them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.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9" name="">
            <a:extLst>
              <a:ext uri="{71EE7873-D54F-4C26-B0F6-AEE0C1D836BD}">
                <a16:creationId xmlns:a16="http://schemas.microsoft.com/office/drawing/2010/main" id="{170108A5-92AF-496A-B3A4-AC2C5F7EF783}"/>
              </a:ext>
            </a:extLst>
          </p:cNvPr>
          <p:cNvSpPr txBox="1"/>
          <p:nvPr/>
        </p:nvSpPr>
        <p:spPr>
          <a:xfrm flipH="false" flipV="false" rot="0">
            <a:off x="3298498" y="3722417"/>
            <a:ext cx="848182" cy="50053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38000"/>
                  </a:schemeClr>
                </a:solidFill>
              </a:defRPr>
            </a:defPPr>
          </a:lstStyle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>
                <a:solidFill>
                  <a:schemeClr val="bg1">
                    <a:alpha val="38000"/>
                  </a:schemeClr>
                </a:solidFill>
              </a:defRPr>
            </a:pPr>
            <a:r>
              <a:rPr b="1" dirty="0" i="0" lang="en-US" sz="2800">
                <a:solidFill>
                  <a:schemeClr val="bg1">
                    <a:alpha val="38000"/>
                  </a:schemeClr>
                </a:solidFill>
                <a:latin typeface="Zoho Puvi"/>
              </a:rPr>
              <a:t>4</a:t>
            </a:r>
            <a:endParaRPr b="1" dirty="0" i="0" lang="en-US" sz="2800">
              <a:solidFill>
                <a:schemeClr val="bg1">
                  <a:alpha val="38000"/>
                </a:schemeClr>
              </a:solidFill>
              <a:latin typeface="Zoho Puvi"/>
            </a:endParaRPr>
          </a:p>
        </p:txBody>
      </p:sp>
      <p:sp>
        <p:nvSpPr>
          <p:cNvPr hidden="false" id="20" name="">
            <a:extLst>
              <a:ext uri="{04C50F25-10DB-4135-91F8-1A792D1ED89D}">
                <a16:creationId xmlns:a16="http://schemas.microsoft.com/office/drawing/2010/main" id="{9F36E634-52FB-46B3-BD03-7ACE8A4DBA6B}"/>
              </a:ext>
            </a:extLst>
          </p:cNvPr>
          <p:cNvSpPr txBox="1">
            <a:spLocks noGrp="true"/>
          </p:cNvSpPr>
          <p:nvPr/>
        </p:nvSpPr>
        <p:spPr>
          <a:xfrm rot="0">
            <a:off x="4175883" y="3731942"/>
            <a:ext cx="3259569" cy="27523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Strengthen</a:t>
            </a:r>
            <a:r>
              <a:rPr b="1" dirty="0" i="0" lang="en-US" sz="10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 risk posture</a:t>
            </a:r>
            <a:endParaRPr b="1" dirty="0" i="0" lang="en-US" sz="10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cxnSp>
        <p:nvCxnSpPr>
          <p:cNvPr id="21" name="">
            <a:extLst>
              <a:ext uri="{5DF6DD4E-8348-442E-8FB1-2A164F759652}">
                <a16:creationId xmlns:a16="http://schemas.microsoft.com/office/drawing/2010/main" id="{AA59BE7B-243C-4B8E-AAF6-751E29550EE6}"/>
              </a:ext>
            </a:extLst>
          </p:cNvPr>
          <p:cNvCxnSpPr/>
          <p:nvPr/>
        </p:nvCxnSpPr>
        <p:spPr>
          <a:xfrm flipH="false" flipV="false" rot="10800000">
            <a:off x="3969686" y="3618728"/>
            <a:ext cx="4408160" cy="0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2" name="">
            <a:extLst>
              <a:ext uri="{694C99B2-CC08-433E-846C-1FB977E15678}">
                <a16:creationId xmlns:a16="http://schemas.microsoft.com/office/drawing/2010/main" id="{7CD4837A-F4C4-4C1C-8F3F-636DFA7E855E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652293" y="1125705"/>
            <a:ext cx="707335" cy="709786"/>
          </a:xfrm>
          <a:prstGeom prst="rect">
            <a:avLst/>
          </a:prstGeom>
          <a:noFill/>
        </p:spPr>
      </p:pic>
      <p:pic>
        <p:nvPicPr>
          <p:cNvPr id="23" name="">
            <a:extLst>
              <a:ext uri="{69FAB854-780E-4A81-B031-B26CD1921FE5}">
                <a16:creationId xmlns:a16="http://schemas.microsoft.com/office/drawing/2010/main" id="{9ED7349D-15BA-47CA-862E-709367747260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186128" y="4710893"/>
            <a:ext cx="963312" cy="257604"/>
          </a:xfrm>
          <a:prstGeom prst="rect">
            <a:avLst/>
          </a:prstGeom>
          <a:noFill/>
        </p:spPr>
      </p:pic>
    </p:spTree>
    <p:extLst>
      <p:ext uri="{2AC3B03B-3A28-42FB-9512-64B10723A7F1}">
        <p14:creationId xmlns:p14="http://schemas.microsoft.com/office/powerpoint/2010/main" val="1716373405007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2C1D07E8-DC81-45C9-A195-72ACCC1A9AB3}">
                <a16:creationId xmlns:a16="http://schemas.microsoft.com/office/drawing/2010/main" id="{1A0BCA08-89B8-4FBD-9CB2-EA95F17E42B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3583" y="0"/>
            <a:ext cx="9365685" cy="5158930"/>
          </a:xfrm>
          <a:prstGeom prst="rect">
            <a:avLst/>
          </a:prstGeom>
          <a:noFill/>
        </p:spPr>
      </p:pic>
      <p:sp>
        <p:nvSpPr>
          <p:cNvPr id="3" name="">
            <a:extLst>
              <a:ext uri="{8E33BE56-D4D0-4E06-9794-27F400C9AA55}">
                <a16:creationId xmlns:a16="http://schemas.microsoft.com/office/drawing/2010/main" id="{D67C7592-7E25-44F3-9931-CE0FB5854C1A}"/>
              </a:ext>
            </a:extLst>
          </p:cNvPr>
          <p:cNvSpPr/>
          <p:nvPr/>
        </p:nvSpPr>
        <p:spPr>
          <a:xfrm flipH="false" flipV="false" rot="0">
            <a:off x="1964998" y="4381471"/>
            <a:ext cx="5014141" cy="633429"/>
          </a:xfrm>
          <a:prstGeom prst="roundRect">
            <a:avLst>
              <a:gd fmla="val 5623" name="adj"/>
            </a:avLst>
          </a:prstGeom>
          <a:solidFill>
            <a:schemeClr val="bg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4" name="">
            <a:extLst>
              <a:ext uri="{9077BB4F-312E-4A56-AECD-EF31C9E0B28F}">
                <a16:creationId xmlns:a16="http://schemas.microsoft.com/office/drawing/2010/main" id="{BB2B5E8B-1F3A-4024-8E98-243E1F97C48A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sp>
        <p:nvSpPr>
          <p:cNvPr id="5" name="">
            <a:extLst>
              <a:ext uri="{A2DCFCD2-A04F-4771-ADA7-3B3EEC03A2EC}">
                <a16:creationId xmlns:a16="http://schemas.microsoft.com/office/drawing/2010/main" id="{AC4349C3-7EC5-4356-B4C2-A4017FB494F4}"/>
              </a:ext>
            </a:extLst>
          </p:cNvPr>
          <p:cNvSpPr/>
          <p:nvPr/>
        </p:nvSpPr>
        <p:spPr>
          <a:xfrm flipH="false" flipV="false" rot="0">
            <a:off x="2747829" y="581215"/>
            <a:ext cx="3419750" cy="3447676"/>
          </a:xfrm>
          <a:prstGeom prst="ellipse">
            <a:avLst/>
          </a:prstGeom>
          <a:solidFill>
            <a:schemeClr val="bg1">
              <a:alpha val="0"/>
            </a:schemeClr>
          </a:solidFill>
          <a:ln cap="flat" w="9525">
            <a:solidFill>
              <a:schemeClr val="bg1">
                <a:alpha val="8999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CD7D4EE9-829C-4E57-9E60-FBF12BD1170B}">
                <a16:creationId xmlns:a16="http://schemas.microsoft.com/office/drawing/2010/main" id="{D92614D7-8FD4-4AB7-8C80-3A227FB6AF39}"/>
              </a:ext>
            </a:extLst>
          </p:cNvPr>
          <p:cNvSpPr/>
          <p:nvPr/>
        </p:nvSpPr>
        <p:spPr>
          <a:xfrm flipH="false" flipV="false" rot="0">
            <a:off x="3126580" y="963060"/>
            <a:ext cx="2662238" cy="2683978"/>
          </a:xfrm>
          <a:prstGeom prst="ellipse">
            <a:avLst/>
          </a:prstGeom>
          <a:solidFill>
            <a:schemeClr val="bg1">
              <a:alpha val="5000"/>
            </a:schemeClr>
          </a:solidFill>
          <a:ln cap="flat" w="9525">
            <a:solidFill>
              <a:schemeClr val="bg1">
                <a:alpha val="1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">
            <a:extLst>
              <a:ext uri="{BDFEB25F-A019-4431-A4B3-1E78D90E7ED8}">
                <a16:creationId xmlns:a16="http://schemas.microsoft.com/office/drawing/2010/main" id="{CE79428D-BB6B-42CE-B512-54F14034FC42}"/>
              </a:ext>
            </a:extLst>
          </p:cNvPr>
          <p:cNvSpPr/>
          <p:nvPr/>
        </p:nvSpPr>
        <p:spPr>
          <a:xfrm flipH="false" flipV="false" rot="16200000">
            <a:off x="6607702" y="-301942"/>
            <a:ext cx="644965" cy="2467604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8" name="">
            <a:extLst>
              <a:ext uri="{9FE44543-7611-4F71-8026-954F2DDCC042}">
                <a16:creationId xmlns:a16="http://schemas.microsoft.com/office/drawing/2010/main" id="{2C33FDC2-7234-4310-AD0D-06B434C42238}"/>
              </a:ext>
            </a:extLst>
          </p:cNvPr>
          <p:cNvSpPr txBox="1"/>
          <p:nvPr/>
        </p:nvSpPr>
        <p:spPr>
          <a:xfrm flipH="false" flipV="false" rot="0">
            <a:off x="2731084" y="1613344"/>
            <a:ext cx="3057734" cy="79917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800">
                <a:solidFill>
                  <a:srgbClr val="ff8d70"/>
                </a:solidFill>
                <a:latin typeface="Zoho Puvi"/>
              </a:rPr>
              <a:t>Why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 </a:t>
            </a:r>
          </a:p>
          <a:p>
            <a:pPr algn="ctr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800">
                <a:solidFill>
                  <a:schemeClr val="bg1"/>
                </a:solidFill>
                <a:latin typeface="Zoho Puvi"/>
              </a:rPr>
              <a:t>ADManagerPlus</a:t>
            </a:r>
            <a:r>
              <a:rPr b="1" dirty="0" i="0" lang="en-US" sz="1800">
                <a:solidFill>
                  <a:schemeClr val="bg1"/>
                </a:solidFill>
                <a:latin typeface="Zoho Puvi"/>
              </a:rPr>
              <a:t>?</a:t>
            </a:r>
            <a:endParaRPr b="1" dirty="0" i="0" lang="en-US" sz="18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A382C58B-8BE8-4C72-936B-94F8E3973C2B}">
                <a16:creationId xmlns:a16="http://schemas.microsoft.com/office/drawing/2010/main" id="{85489812-D243-4230-9134-4C5D2EF75306}"/>
              </a:ext>
            </a:extLst>
          </p:cNvPr>
          <p:cNvSpPr txBox="1">
            <a:spLocks noGrp="true"/>
          </p:cNvSpPr>
          <p:nvPr/>
        </p:nvSpPr>
        <p:spPr>
          <a:xfrm rot="0">
            <a:off x="3315528" y="2410472"/>
            <a:ext cx="2246480" cy="5091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Unleash the Power of</a:t>
            </a:r>
            <a:br>
              <a:rPr b="0" dirty="0" i="0" lang="en-US" sz="1200">
                <a:solidFill>
                  <a:schemeClr val="bg1"/>
                </a:solidFill>
                <a:latin typeface="Zoho Puvi"/>
              </a:rPr>
            </a:b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 Plus with its:</a:t>
            </a:r>
            <a:endParaRPr b="0" dirty="0" i="0" lang="en-US" sz="1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0" name="">
            <a:extLst>
              <a:ext uri="{B229DC65-F029-43E4-848F-53F3664436DB}">
                <a16:creationId xmlns:a16="http://schemas.microsoft.com/office/drawing/2010/main" id="{BE850BF7-0352-4B68-8A23-1A810A05F5A6}"/>
              </a:ext>
            </a:extLst>
          </p:cNvPr>
          <p:cNvSpPr txBox="1"/>
          <p:nvPr/>
        </p:nvSpPr>
        <p:spPr>
          <a:xfrm flipH="false" flipV="false" rot="0">
            <a:off x="1752295" y="627849"/>
            <a:ext cx="1675123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Streamlined identity life cycle management 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1" name="">
            <a:extLst>
              <a:ext uri="{097A22D4-7DFD-4A86-87C9-435A97A29554}">
                <a16:creationId xmlns:a16="http://schemas.microsoft.com/office/drawing/2010/main" id="{B58A2601-61EF-4166-9534-AABC40FFC893}"/>
              </a:ext>
            </a:extLst>
          </p:cNvPr>
          <p:cNvSpPr txBox="1"/>
          <p:nvPr/>
        </p:nvSpPr>
        <p:spPr>
          <a:xfrm flipH="false" flipV="false" rot="0">
            <a:off x="1314764" y="1513055"/>
            <a:ext cx="1404118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200+ pre-packaged reports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2" name="">
            <a:extLst>
              <a:ext uri="{13CA42A2-4B7C-40C2-921C-A970A2783D09}">
                <a16:creationId xmlns:a16="http://schemas.microsoft.com/office/drawing/2010/main" id="{6E3A479E-4E4A-403A-8AC9-8E305C8D392B}"/>
              </a:ext>
            </a:extLst>
          </p:cNvPr>
          <p:cNvSpPr txBox="1"/>
          <p:nvPr/>
        </p:nvSpPr>
        <p:spPr>
          <a:xfrm flipH="false" flipV="false" rot="0">
            <a:off x="1160573" y="2476042"/>
            <a:ext cx="1560833" cy="55233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Template-based, event-driven automations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3" name="">
            <a:extLst>
              <a:ext uri="{8C28A671-AFEC-4A16-A0ED-9587EE02FA60}">
                <a16:creationId xmlns:a16="http://schemas.microsoft.com/office/drawing/2010/main" id="{F28280CD-2B87-4988-9C4C-061F11B47DC1}"/>
              </a:ext>
            </a:extLst>
          </p:cNvPr>
          <p:cNvSpPr txBox="1"/>
          <p:nvPr/>
        </p:nvSpPr>
        <p:spPr>
          <a:xfrm flipH="false" flipV="false" rot="0">
            <a:off x="1895065" y="3574094"/>
            <a:ext cx="1518092" cy="55233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Periodic access certification campaigns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4" name="">
            <a:extLst>
              <a:ext uri="{537BCB14-92BF-4D69-AE98-4E1C8D6F2412}">
                <a16:creationId xmlns:a16="http://schemas.microsoft.com/office/drawing/2010/main" id="{5405365E-422F-4569-909E-681DD299D9EE}"/>
              </a:ext>
            </a:extLst>
          </p:cNvPr>
          <p:cNvSpPr txBox="1"/>
          <p:nvPr/>
        </p:nvSpPr>
        <p:spPr>
          <a:xfrm flipH="false" flipV="false" rot="0">
            <a:off x="5588384" y="612047"/>
            <a:ext cx="1404118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Multi-level business workflows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5" name="">
            <a:extLst>
              <a:ext uri="{F68CDA15-31C7-4B09-A5AC-5696A17C1DBA}">
                <a16:creationId xmlns:a16="http://schemas.microsoft.com/office/drawing/2010/main" id="{8A22BF54-159C-48E6-89B3-32B584A7220C}"/>
              </a:ext>
            </a:extLst>
          </p:cNvPr>
          <p:cNvSpPr txBox="1"/>
          <p:nvPr/>
        </p:nvSpPr>
        <p:spPr>
          <a:xfrm flipH="false" flipV="false" rot="0">
            <a:off x="6203118" y="1409700"/>
            <a:ext cx="1404118" cy="55233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Secure data backups and recovery 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6" name="">
            <a:extLst>
              <a:ext uri="{F40745E4-41A0-4DA9-B7EE-490C977B37A5}">
                <a16:creationId xmlns:a16="http://schemas.microsoft.com/office/drawing/2010/main" id="{642066C7-7CBD-4654-8F82-197A072D8279}"/>
              </a:ext>
            </a:extLst>
          </p:cNvPr>
          <p:cNvSpPr txBox="1"/>
          <p:nvPr/>
        </p:nvSpPr>
        <p:spPr>
          <a:xfrm flipH="false" flipV="false" rot="0">
            <a:off x="6182020" y="2642016"/>
            <a:ext cx="1683181" cy="55233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Integration with popular </a:t>
            </a:r>
            <a:r>
              <a:rPr b="0" dirty="0" err="1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SIEM</a:t>
            </a: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, </a:t>
            </a:r>
            <a:r>
              <a:rPr b="0" dirty="0" err="1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HCM</a:t>
            </a: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, </a:t>
            </a:r>
            <a:r>
              <a:rPr b="0" dirty="0" err="1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ITSM</a:t>
            </a: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 and help desk tools 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7" name="">
            <a:extLst>
              <a:ext uri="{A982F272-5517-4115-83EB-A299EB013C8B}">
                <a16:creationId xmlns:a16="http://schemas.microsoft.com/office/drawing/2010/main" id="{CBBDA9E8-00BF-4181-8C53-AB2E0122DEFB}"/>
              </a:ext>
            </a:extLst>
          </p:cNvPr>
          <p:cNvSpPr txBox="1"/>
          <p:nvPr/>
        </p:nvSpPr>
        <p:spPr>
          <a:xfrm flipH="false" flipV="false" rot="0">
            <a:off x="5445890" y="3636330"/>
            <a:ext cx="2161346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0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iOS and Android mobile apps for on-the-go management</a:t>
            </a:r>
            <a:endParaRPr b="0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pic>
        <p:nvPicPr>
          <p:cNvPr id="18" name="">
            <a:extLst>
              <a:ext uri="{5682040E-AF34-4345-9677-22390CE09CB9}">
                <a16:creationId xmlns:a16="http://schemas.microsoft.com/office/drawing/2010/main" id="{9DB55301-5E73-49F1-BEC7-B44C7E1C924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2690603" y="2630700"/>
            <a:ext cx="283530" cy="243026"/>
          </a:xfrm>
          <a:prstGeom prst="rect">
            <a:avLst/>
          </a:prstGeom>
          <a:noFill/>
        </p:spPr>
      </p:pic>
      <p:pic>
        <p:nvPicPr>
          <p:cNvPr id="19" name="">
            <a:extLst>
              <a:ext uri="{493C8563-A3D4-435B-ACC0-077055BB37CA}">
                <a16:creationId xmlns:a16="http://schemas.microsoft.com/office/drawing/2010/main" id="{3652E60F-D33F-440C-A966-CE14133FBF5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3462827" y="674945"/>
            <a:ext cx="279682" cy="279682"/>
          </a:xfrm>
          <a:prstGeom prst="rect">
            <a:avLst/>
          </a:prstGeom>
          <a:noFill/>
        </p:spPr>
      </p:pic>
      <p:pic>
        <p:nvPicPr>
          <p:cNvPr id="20" name="">
            <a:extLst>
              <a:ext uri="{DA2A90FE-B042-4EDB-93EB-6DD4A6B227AD}">
                <a16:creationId xmlns:a16="http://schemas.microsoft.com/office/drawing/2010/main" id="{44614900-D549-41DB-B3A2-01E6E63F8AC8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2714348" y="1602590"/>
            <a:ext cx="247842" cy="271077"/>
          </a:xfrm>
          <a:prstGeom prst="rect">
            <a:avLst/>
          </a:prstGeom>
          <a:noFill/>
        </p:spPr>
      </p:pic>
      <p:pic>
        <p:nvPicPr>
          <p:cNvPr id="21" name="">
            <a:extLst>
              <a:ext uri="{0C802FCF-0D25-4EA5-8FA1-16B561B2DB33}">
                <a16:creationId xmlns:a16="http://schemas.microsoft.com/office/drawing/2010/main" id="{EB0CD86C-8A48-4E5F-9C4F-9E16E5AD38E6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5876430" y="1530753"/>
            <a:ext cx="267061" cy="267061"/>
          </a:xfrm>
          <a:prstGeom prst="rect">
            <a:avLst/>
          </a:prstGeom>
          <a:noFill/>
        </p:spPr>
      </p:pic>
      <p:pic>
        <p:nvPicPr>
          <p:cNvPr id="22" name="">
            <a:extLst>
              <a:ext uri="{ED0A7F09-C2C8-4B4E-9915-420185047D6E}">
                <a16:creationId xmlns:a16="http://schemas.microsoft.com/office/drawing/2010/main" id="{68828CB7-3412-46CB-BCC9-CC80C3DF65CC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3422516" y="3646680"/>
            <a:ext cx="244034" cy="264501"/>
          </a:xfrm>
          <a:prstGeom prst="rect">
            <a:avLst/>
          </a:prstGeom>
          <a:noFill/>
        </p:spPr>
      </p:pic>
      <p:pic>
        <p:nvPicPr>
          <p:cNvPr id="23" name="">
            <a:extLst>
              <a:ext uri="{B626F5B2-4DC3-4CC7-AA78-07A04858A1BA}">
                <a16:creationId xmlns:a16="http://schemas.microsoft.com/office/drawing/2010/main" id="{51113E3D-A46B-41E2-819E-1046603979BA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5280736" y="704850"/>
            <a:ext cx="262187" cy="243562"/>
          </a:xfrm>
          <a:prstGeom prst="rect">
            <a:avLst/>
          </a:prstGeom>
          <a:noFill/>
        </p:spPr>
      </p:pic>
      <p:pic>
        <p:nvPicPr>
          <p:cNvPr id="24" name="">
            <a:extLst>
              <a:ext uri="{5425A053-2737-481F-AFCD-EC3EA087DC25}">
                <a16:creationId xmlns:a16="http://schemas.microsoft.com/office/drawing/2010/main" id="{66966537-F886-4EC1-A295-54F09B8BB6A6}"/>
              </a:ext>
            </a:extLst>
          </p:cNvPr>
          <p:cNvPicPr>
            <a:picLocks noChangeAspect="true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false" flipV="false" rot="0">
            <a:off x="4623911" y="976074"/>
            <a:ext cx="1155744" cy="2606983"/>
          </a:xfrm>
          <a:prstGeom prst="rect">
            <a:avLst/>
          </a:prstGeom>
          <a:noFill/>
        </p:spPr>
      </p:pic>
      <p:pic>
        <p:nvPicPr>
          <p:cNvPr id="25" name="">
            <a:extLst>
              <a:ext uri="{2069FA61-822A-4E2F-BEC4-94357DB195DA}">
                <a16:creationId xmlns:a16="http://schemas.microsoft.com/office/drawing/2010/main" id="{4F60634F-C002-4133-9A9E-9290D37697D0}"/>
              </a:ext>
            </a:extLst>
          </p:cNvPr>
          <p:cNvPicPr>
            <a:picLocks noChangeAspect="true"/>
          </p:cNvPicPr>
          <p:nvPr/>
        </p:nvPicPr>
        <p:blipFill>
          <a:blip r:embed="rId11">
            <a:alphaModFix amt="30000"/>
          </a:blip>
          <a:stretch>
            <a:fillRect/>
          </a:stretch>
        </p:blipFill>
        <p:spPr>
          <a:xfrm flipH="true" flipV="false" rot="0">
            <a:off x="3137325" y="954157"/>
            <a:ext cx="1178349" cy="2657960"/>
          </a:xfrm>
          <a:prstGeom prst="rect">
            <a:avLst/>
          </a:prstGeom>
          <a:noFill/>
        </p:spPr>
      </p:pic>
      <p:sp>
        <p:nvSpPr>
          <p:cNvPr hidden="false" id="26" name="">
            <a:extLst>
              <a:ext uri="{0E3E3919-EB8B-40BC-99C3-C215836D7B7F}">
                <a16:creationId xmlns:a16="http://schemas.microsoft.com/office/drawing/2010/main" id="{6AD771E7-4EA0-47C9-8E43-8F80881AE13F}"/>
              </a:ext>
            </a:extLst>
          </p:cNvPr>
          <p:cNvSpPr txBox="1">
            <a:spLocks noGrp="true"/>
          </p:cNvSpPr>
          <p:nvPr/>
        </p:nvSpPr>
        <p:spPr>
          <a:xfrm rot="0">
            <a:off x="2100862" y="4418323"/>
            <a:ext cx="3375822" cy="47754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E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xplore </a:t>
            </a:r>
            <a:r>
              <a:rPr b="0" dirty="0" i="0" lang="en-US" sz="900">
                <a:solidFill>
                  <a:schemeClr val="tx1"/>
                </a:solidFill>
                <a:latin typeface="Zoho Puvi"/>
                <a:hlinkClick r:id="rId12"/>
              </a:rPr>
              <a:t>ADManager</a:t>
            </a:r>
            <a:r>
              <a:rPr b="0" dirty="0" i="0" lang="en-US" sz="900">
                <a:solidFill>
                  <a:schemeClr val="tx1"/>
                </a:solidFill>
                <a:latin typeface="Zoho Puvi"/>
                <a:hlinkClick r:id="rId13"/>
              </a:rPr>
              <a:t> Plus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' full potential! Register </a:t>
            </a:r>
            <a:r>
              <a:rPr b="0" dirty="0" i="0" lang="en-US" sz="900">
                <a:solidFill>
                  <a:schemeClr val="tx1"/>
                </a:solidFill>
                <a:latin typeface="Zoho Puvi"/>
                <a:hlinkClick r:id="rId14"/>
              </a:rPr>
              <a:t>here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for a free product demo.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27" name="">
            <a:extLst>
              <a:ext uri="{27BD7ABC-CB3E-4E8A-872B-A4EB41A038CB}">
                <a16:creationId xmlns:a16="http://schemas.microsoft.com/office/drawing/2010/main" id="{646F6F38-81E4-46AD-B45D-B5C902219092}"/>
              </a:ext>
            </a:extLst>
          </p:cNvPr>
          <p:cNvSpPr/>
          <p:nvPr/>
        </p:nvSpPr>
        <p:spPr>
          <a:xfrm flipH="false" flipV="false" rot="0">
            <a:off x="5754728" y="4577391"/>
            <a:ext cx="982568" cy="273276"/>
          </a:xfrm>
          <a:prstGeom prst="roundRect">
            <a:avLst>
              <a:gd fmla="val 10655" name="adj"/>
            </a:avLst>
          </a:prstGeom>
          <a:solidFill>
            <a:schemeClr val="accent3"/>
          </a:solidFill>
          <a:ln cap="flat" w="9525">
            <a:noFill/>
            <a:prstDash val="solid"/>
            <a:round/>
          </a:ln>
          <a:effectLst>
            <a:outerShdw blurRad="165100" dir="8100000" dist="38100">
              <a:srgbClr val="3f3f3f">
                <a:alpha val="26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8" name="">
            <a:hlinkClick r:id="rId15"/>
            <a:extLst>
              <a:ext uri="{2CEE613C-B52E-4C9E-B77F-DA5D48B7A992}">
                <a16:creationId xmlns:a16="http://schemas.microsoft.com/office/drawing/2010/main" id="{E71ECE72-9DCC-4D71-9C46-6135888909E5}"/>
              </a:ext>
            </a:extLst>
          </p:cNvPr>
          <p:cNvSpPr txBox="1"/>
          <p:nvPr/>
        </p:nvSpPr>
        <p:spPr>
          <a:xfrm flipH="false" flipV="false" rot="0">
            <a:off x="5803620" y="4610928"/>
            <a:ext cx="967111" cy="21714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i="0" lang="en-US" sz="800">
                <a:solidFill>
                  <a:schemeClr val="bg1"/>
                </a:solidFill>
                <a:latin typeface="Zoho Puvi"/>
              </a:rPr>
              <a:t>Register</a:t>
            </a:r>
            <a:r>
              <a:rPr b="1" dirty="0" i="0" lang="en-US" sz="800">
                <a:solidFill>
                  <a:schemeClr val="bg1"/>
                </a:solidFill>
                <a:latin typeface="Zoho Puvi"/>
              </a:rPr>
              <a:t> here</a:t>
            </a:r>
            <a:endParaRPr b="1" dirty="0" i="0" lang="en-US" sz="8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29" name="">
            <a:extLst>
              <a:ext uri="{130F68C0-D1BC-4718-9938-8111BCE93787}">
                <a16:creationId xmlns:a16="http://schemas.microsoft.com/office/drawing/2010/main" id="{F58B89EB-03ED-4AA0-8851-4F4A5B737B1A}"/>
              </a:ext>
            </a:extLst>
          </p:cNvPr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flipH="false" flipV="false" rot="0">
            <a:off x="5226391" y="3663664"/>
            <a:ext cx="215218" cy="330771"/>
          </a:xfrm>
          <a:prstGeom prst="rect">
            <a:avLst/>
          </a:prstGeom>
          <a:noFill/>
        </p:spPr>
      </p:pic>
      <p:pic>
        <p:nvPicPr>
          <p:cNvPr id="30" name="">
            <a:extLst>
              <a:ext uri="{20E6CA3C-792F-4879-9211-22A2E7DFC913}">
                <a16:creationId xmlns:a16="http://schemas.microsoft.com/office/drawing/2010/main" id="{843EA70D-CF4D-44A6-AFEB-9894CF8065E8}"/>
              </a:ext>
            </a:extLst>
          </p:cNvPr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flipH="false" flipV="false" rot="0">
            <a:off x="5905188" y="2736980"/>
            <a:ext cx="281764" cy="287514"/>
          </a:xfrm>
          <a:prstGeom prst="rect">
            <a:avLst/>
          </a:prstGeom>
          <a:noFill/>
        </p:spPr>
      </p:pic>
      <p:pic>
        <p:nvPicPr>
          <p:cNvPr id="31" name="">
            <a:extLst>
              <a:ext uri="{B0F410CE-55BF-4199-84B3-7BD0C739231D}">
                <a16:creationId xmlns:a16="http://schemas.microsoft.com/office/drawing/2010/main" id="{994E67F1-1EAE-4BEB-82ED-6A61C9A36A57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019800" y="1933575"/>
            <a:ext cx="3126044" cy="3209709"/>
          </a:xfrm>
          <a:prstGeom prst="rect">
            <a:avLst/>
          </a:prstGeom>
          <a:noFill/>
        </p:spPr>
      </p:pic>
      <p:pic>
        <p:nvPicPr>
          <p:cNvPr id="32" name="">
            <a:extLst>
              <a:ext uri="{E0EFFF27-6310-4EF0-8FD6-FD2263BB773A}">
                <a16:creationId xmlns:a16="http://schemas.microsoft.com/office/drawing/2010/main" id="{64B1416E-A986-4276-AB1C-4C0D7A86ED11}"/>
              </a:ext>
            </a:extLst>
          </p:cNvPr>
          <p:cNvPicPr>
            <a:picLocks noChangeAspect="true"/>
          </p:cNvPicPr>
          <p:nvPr/>
        </p:nvPicPr>
        <p:blipFill>
          <a:blip r:embed="rId18">
            <a:alphaModFix amt="17000"/>
          </a:blip>
          <a:stretch>
            <a:fillRect/>
          </a:stretch>
        </p:blipFill>
        <p:spPr>
          <a:xfrm flipH="true" flipV="false" rot="9720000">
            <a:off x="4859655" y="4562970"/>
            <a:ext cx="612722" cy="410689"/>
          </a:xfrm>
          <a:prstGeom prst="rect">
            <a:avLst/>
          </a:prstGeom>
          <a:noFill/>
        </p:spPr>
      </p:pic>
      <p:pic>
        <p:nvPicPr>
          <p:cNvPr id="33" name="">
            <a:extLst>
              <a:ext uri="{30057E0C-40E0-4E31-9D23-2EE0911053CC}">
                <a16:creationId xmlns:a16="http://schemas.microsoft.com/office/drawing/2010/main" id="{E674AA03-93A0-4B81-A84E-55AD365265CE}"/>
              </a:ext>
            </a:extLst>
          </p:cNvPr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flipH="false" flipV="false" rot="0">
            <a:off x="186128" y="4710893"/>
            <a:ext cx="963312" cy="257604"/>
          </a:xfrm>
          <a:prstGeom prst="rect">
            <a:avLst/>
          </a:prstGeom>
          <a:noFill/>
        </p:spPr>
      </p:pic>
    </p:spTree>
    <p:extLst>
      <p:ext uri="{38D04509-6740-46CD-BFEB-8680671E90F8}">
        <p14:creationId xmlns:p14="http://schemas.microsoft.com/office/powerpoint/2010/main" val="1716373405011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C22F17F0-1F0E-476C-B8BC-F281A27D53CE}">
                <a16:creationId xmlns:a16="http://schemas.microsoft.com/office/drawing/2010/main" id="{126256A8-2761-432A-805D-F6EE0341A557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3583" y="0"/>
            <a:ext cx="9365685" cy="5158930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D5579372-FF69-43ED-8EFA-D0205C53ED82}">
                <a16:creationId xmlns:a16="http://schemas.microsoft.com/office/drawing/2010/main" id="{512DE6B6-C355-490F-A22D-F189C6008D8C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flipH="false" flipV="false" rot="0">
            <a:off x="480971" y="1160121"/>
            <a:ext cx="8120472" cy="2990277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D20AA995-FF09-4552-BAE6-389D8DC9496D}">
                <a16:creationId xmlns:a16="http://schemas.microsoft.com/office/drawing/2010/main" id="{FC42FA1E-4BE2-434D-84AA-92685E1F103E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sp>
        <p:nvSpPr>
          <p:cNvPr id="5" name="">
            <a:extLst>
              <a:ext uri="{14C820B9-0EB2-4DCB-9A65-89FF79FC1C5F}">
                <a16:creationId xmlns:a16="http://schemas.microsoft.com/office/drawing/2010/main" id="{6A280E5B-06D0-4622-9019-85C67764B5AD}"/>
              </a:ext>
            </a:extLst>
          </p:cNvPr>
          <p:cNvSpPr txBox="1"/>
          <p:nvPr/>
        </p:nvSpPr>
        <p:spPr>
          <a:xfrm flipH="false" flipV="false" rot="0">
            <a:off x="2000250" y="2274236"/>
            <a:ext cx="4647762" cy="96371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Thank</a:t>
            </a: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 </a:t>
            </a: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you</a:t>
            </a: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!</a:t>
            </a:r>
            <a:endParaRPr b="1" dirty="0" i="0" lang="en-US" sz="6000">
              <a:solidFill>
                <a:srgbClr val="ff8d70"/>
              </a:solidFill>
              <a:latin typeface="Zoho Puvi"/>
            </a:endParaRPr>
          </a:p>
        </p:txBody>
      </p:sp>
      <p:pic>
        <p:nvPicPr>
          <p:cNvPr id="6" name="">
            <a:extLst>
              <a:ext uri="{0EA667B1-CA12-426A-A22A-8EDB29319637}">
                <a16:creationId xmlns:a16="http://schemas.microsoft.com/office/drawing/2010/main" id="{04690215-9673-4EB7-9AE4-46164AE55EC0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 flipH="false" flipV="false" rot="0">
            <a:off x="6766093" y="4618510"/>
            <a:ext cx="776299" cy="282794"/>
          </a:xfrm>
          <a:prstGeom prst="rect">
            <a:avLst/>
          </a:prstGeom>
          <a:noFill/>
        </p:spPr>
      </p:pic>
      <p:sp>
        <p:nvSpPr>
          <p:cNvPr id="7" name="">
            <a:extLst>
              <a:ext uri="{5EC26353-CFD3-4D3F-8C18-638472DBEDD4}">
                <a16:creationId xmlns:a16="http://schemas.microsoft.com/office/drawing/2010/main" id="{02D62484-3C70-448A-BECD-3CA9D6817690}"/>
              </a:ext>
            </a:extLst>
          </p:cNvPr>
          <p:cNvSpPr/>
          <p:nvPr/>
        </p:nvSpPr>
        <p:spPr>
          <a:xfrm flipH="false" flipV="false" rot="0">
            <a:off x="8706736" y="3976411"/>
            <a:ext cx="225980" cy="1143000"/>
          </a:xfrm>
          <a:prstGeom prst="rect">
            <a:avLst/>
          </a:prstGeom>
          <a:noFill/>
          <a:ln cap="flat" w="9525">
            <a:noFill/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8" name="">
            <a:extLst>
              <a:ext uri="{FD5AFE84-2450-4803-8E7F-27EFC065718B}">
                <a16:creationId xmlns:a16="http://schemas.microsoft.com/office/drawing/2010/main" id="{54A743BF-708F-4D44-940C-CE072A74EC4C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3644125" y="1527529"/>
            <a:ext cx="2015448" cy="538962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CBF61407-2C7C-46B4-A2BF-0BC437FDA97D}">
                <a16:creationId xmlns:a16="http://schemas.microsoft.com/office/drawing/2010/main" id="{33B4318D-5D5F-4259-8DFB-A1C8324F2AA2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 flipH="false" flipV="false" rot="0">
            <a:off x="6079092" y="1914525"/>
            <a:ext cx="3126044" cy="3209709"/>
          </a:xfrm>
          <a:prstGeom prst="rect">
            <a:avLst/>
          </a:prstGeom>
          <a:noFill/>
        </p:spPr>
      </p:pic>
    </p:spTree>
    <p:extLst>
      <p:ext uri="{6A91DECD-56E6-4646-A2CE-70333913A4D8}">
        <p14:creationId xmlns:p14="http://schemas.microsoft.com/office/powerpoint/2010/main" val="1716373405013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202786BF-5AD7-4325-9134-910B5E3AC354}">
                <a16:creationId xmlns:a16="http://schemas.microsoft.com/office/drawing/2010/main" id="{9A4ACBAA-BD3C-4636-8F08-30BC9C18A767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A31B22E9-EFDC-453A-9897-252FBD66B6E3}">
                <a16:creationId xmlns:a16="http://schemas.microsoft.com/office/drawing/2010/main" id="{89F58EB2-051C-48C3-99A9-041E5C25A5E3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95250" y="0"/>
            <a:ext cx="9334395" cy="5141671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C5B50A41-9896-4649-AE59-86AEBD671109}">
                <a16:creationId xmlns:a16="http://schemas.microsoft.com/office/drawing/2010/main" id="{A8146764-7CEB-435D-8D94-CE2C4FE3C233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00000"/>
          </a:blip>
          <a:srcRect b="-1340" l="-3980" r="56250" t="22070"/>
          <a:stretch>
            <a:fillRect/>
          </a:stretch>
        </p:blipFill>
        <p:spPr>
          <a:xfrm flipH="true" flipV="false" rot="0">
            <a:off x="5776293" y="0"/>
            <a:ext cx="3842599" cy="1228758"/>
          </a:xfrm>
          <a:prstGeom prst="rect">
            <a:avLst/>
          </a:prstGeom>
          <a:noFill/>
        </p:spPr>
      </p:pic>
      <p:pic>
        <p:nvPicPr>
          <p:cNvPr id="5" name="">
            <a:extLst>
              <a:ext uri="{709AB085-6EFD-4AD7-9CAA-171E35402636}">
                <a16:creationId xmlns:a16="http://schemas.microsoft.com/office/drawing/2010/main" id="{697B2E78-E805-4667-8656-D954B600B853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00000"/>
          </a:blip>
          <a:srcRect b="-1340" l="-3980" r="56250" t="22070"/>
          <a:stretch>
            <a:fillRect/>
          </a:stretch>
        </p:blipFill>
        <p:spPr>
          <a:xfrm flipH="false" flipV="false" rot="0">
            <a:off x="-571309" y="0"/>
            <a:ext cx="3842599" cy="1228758"/>
          </a:xfrm>
          <a:prstGeom prst="rect">
            <a:avLst/>
          </a:prstGeom>
          <a:noFill/>
        </p:spPr>
      </p:pic>
      <p:sp>
        <p:nvSpPr>
          <p:cNvPr hidden="false" id="6" name="">
            <a:extLst>
              <a:ext uri="{A4AD7615-BF80-45F7-AB8B-AB65086F4DC1}">
                <a16:creationId xmlns:a16="http://schemas.microsoft.com/office/drawing/2010/main" id="{C0561FB9-0158-41A0-8932-28283EDC6F15}"/>
              </a:ext>
            </a:extLst>
          </p:cNvPr>
          <p:cNvSpPr txBox="1">
            <a:spLocks noGrp="true"/>
          </p:cNvSpPr>
          <p:nvPr/>
        </p:nvSpPr>
        <p:spPr>
          <a:xfrm rot="0">
            <a:off x="1274130" y="2183453"/>
            <a:ext cx="2809665" cy="29483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ADManager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Plus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 Identity Risk Assessment</a:t>
            </a:r>
            <a:endParaRPr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7" name="">
            <a:extLst>
              <a:ext uri="{982C48CB-CFF7-410B-A002-1A964BCC91E0}">
                <a16:creationId xmlns:a16="http://schemas.microsoft.com/office/drawing/2010/main" id="{309A69F8-931A-4132-8C34-BAFFCEB1621A}"/>
              </a:ext>
            </a:extLst>
          </p:cNvPr>
          <p:cNvSpPr txBox="1">
            <a:spLocks noGrp="true"/>
          </p:cNvSpPr>
          <p:nvPr/>
        </p:nvSpPr>
        <p:spPr>
          <a:xfrm rot="0">
            <a:off x="1281436" y="2604773"/>
            <a:ext cx="2561472" cy="39044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Identity Risk Assessment Dashboard</a:t>
            </a:r>
            <a:endParaRPr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id="8" name="">
            <a:extLst>
              <a:ext uri="{3427CF47-F10D-41FF-96F9-5CAEB49E6249}">
                <a16:creationId xmlns:a16="http://schemas.microsoft.com/office/drawing/2010/main" id="{C497127E-F891-4D43-92D2-A82FDC3C18A7}"/>
              </a:ext>
            </a:extLst>
          </p:cNvPr>
          <p:cNvSpPr txBox="1"/>
          <p:nvPr/>
        </p:nvSpPr>
        <p:spPr>
          <a:xfrm flipH="false" flipV="false" rot="0">
            <a:off x="3114132" y="812492"/>
            <a:ext cx="3176492" cy="67422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100000"/>
                  </a:schemeClr>
                </a:solidFill>
              </a:defRPr>
            </a:defPPr>
          </a:lstStyle>
          <a:p>
            <a:pPr algn="l" lvl="1" rtl="false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buNone/>
              <a:defRPr dirty="0" lang="en-US" sz="1400">
                <a:solidFill>
                  <a:schemeClr val="bg1">
                    <a:alpha val="100000"/>
                  </a:schemeClr>
                </a:solidFill>
              </a:defRPr>
            </a:pPr>
            <a:r>
              <a:rPr b="1" cap="none" dirty="0" i="0" lang="en-US" sz="4000">
                <a:solidFill>
                  <a:srgbClr val="ff8d70"/>
                </a:solidFill>
                <a:latin typeface="Zoho Puvi"/>
              </a:rPr>
              <a:t>Outline</a:t>
            </a:r>
            <a:endParaRPr b="1" cap="none" dirty="0" i="0" lang="en-US" sz="40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A1950FEF-EC0C-4BD9-8DDB-92A1050DF221}">
                <a16:creationId xmlns:a16="http://schemas.microsoft.com/office/drawing/2010/main" id="{C1769390-A2A7-48FF-B9F5-B7362F424916}"/>
              </a:ext>
            </a:extLst>
          </p:cNvPr>
          <p:cNvSpPr txBox="1">
            <a:spLocks noGrp="true"/>
          </p:cNvSpPr>
          <p:nvPr/>
        </p:nvSpPr>
        <p:spPr>
          <a:xfrm rot="0">
            <a:off x="1274130" y="1766573"/>
            <a:ext cx="3342808" cy="33293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ADManager</a:t>
            </a:r>
            <a:r>
              <a:rPr b="1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Plus</a:t>
            </a:r>
            <a:r>
              <a:rPr b="1" dirty="0" err="1" i="0" lang="en-US" sz="1000">
                <a:solidFill>
                  <a:schemeClr val="bg1"/>
                </a:solidFill>
                <a:latin typeface="Zoho Puvi"/>
              </a:rPr>
              <a:t>: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Your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go-to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hybrid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AD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IGA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tool</a:t>
            </a:r>
            <a:endParaRPr b="1"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0" name="">
            <a:extLst>
              <a:ext uri="{3EC5938F-3D42-421F-B0FC-F4FBAF92E295}">
                <a16:creationId xmlns:a16="http://schemas.microsoft.com/office/drawing/2010/main" id="{28088706-2014-4B6A-AB89-FA00C840EB9B}"/>
              </a:ext>
            </a:extLst>
          </p:cNvPr>
          <p:cNvSpPr txBox="1">
            <a:spLocks noGrp="true"/>
          </p:cNvSpPr>
          <p:nvPr/>
        </p:nvSpPr>
        <p:spPr>
          <a:xfrm rot="0">
            <a:off x="1281036" y="3407730"/>
            <a:ext cx="1849288" cy="36850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Risk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score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computation</a:t>
            </a:r>
            <a:endParaRPr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1" name="">
            <a:extLst>
              <a:ext uri="{683B398C-6E34-49C0-95B8-EC7A3946727A}">
                <a16:creationId xmlns:a16="http://schemas.microsoft.com/office/drawing/2010/main" id="{B88A619B-5F5E-4DFF-B531-80865772A18F}"/>
              </a:ext>
            </a:extLst>
          </p:cNvPr>
          <p:cNvSpPr txBox="1">
            <a:spLocks noGrp="true"/>
          </p:cNvSpPr>
          <p:nvPr/>
        </p:nvSpPr>
        <p:spPr>
          <a:xfrm rot="0">
            <a:off x="5169856" y="1721167"/>
            <a:ext cx="1571129" cy="32159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Remediation measures</a:t>
            </a:r>
            <a:endParaRPr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2" name="">
            <a:extLst>
              <a:ext uri="{F5D670BE-1EDA-458E-BD6D-BAD8AD4EE9D3}">
                <a16:creationId xmlns:a16="http://schemas.microsoft.com/office/drawing/2010/main" id="{FA784823-996C-419A-9082-188EBA8F17C7}"/>
              </a:ext>
            </a:extLst>
          </p:cNvPr>
          <p:cNvSpPr txBox="1">
            <a:spLocks noGrp="true"/>
          </p:cNvSpPr>
          <p:nvPr/>
        </p:nvSpPr>
        <p:spPr>
          <a:xfrm rot="0">
            <a:off x="5169856" y="2121855"/>
            <a:ext cx="1979123" cy="36850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Risk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assessment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report</a:t>
            </a:r>
            <a:endParaRPr b="1"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3" name="">
            <a:extLst>
              <a:ext uri="{590DDB82-6E3A-4B96-87B1-C0D6FA8AA757}">
                <a16:creationId xmlns:a16="http://schemas.microsoft.com/office/drawing/2010/main" id="{087CC254-5DE0-4231-9F3B-3A518630903A}"/>
              </a:ext>
            </a:extLst>
          </p:cNvPr>
          <p:cNvSpPr txBox="1">
            <a:spLocks noGrp="true"/>
          </p:cNvSpPr>
          <p:nvPr/>
        </p:nvSpPr>
        <p:spPr>
          <a:xfrm rot="0">
            <a:off x="5169856" y="2550480"/>
            <a:ext cx="3586372" cy="36850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Benefits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of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ADManager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Plus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Identity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Risk</a:t>
            </a:r>
            <a:r>
              <a:rPr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Assessment</a:t>
            </a:r>
            <a:endParaRPr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4" name="">
            <a:extLst>
              <a:ext uri="{02DD5E93-BEA0-4006-89D2-DF3B94AF3827}">
                <a16:creationId xmlns:a16="http://schemas.microsoft.com/office/drawing/2010/main" id="{E7A1077B-F0AA-4090-A111-6356124E922C}"/>
              </a:ext>
            </a:extLst>
          </p:cNvPr>
          <p:cNvSpPr txBox="1">
            <a:spLocks noGrp="true"/>
          </p:cNvSpPr>
          <p:nvPr/>
        </p:nvSpPr>
        <p:spPr>
          <a:xfrm rot="0">
            <a:off x="5169856" y="2960055"/>
            <a:ext cx="1571129" cy="32159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Why 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ADManager Plus</a:t>
            </a:r>
            <a:r>
              <a:rPr dirty="0" i="0" lang="en-US" sz="1000">
                <a:solidFill>
                  <a:schemeClr val="bg1"/>
                </a:solidFill>
                <a:latin typeface="Zoho Puvi-medium"/>
              </a:rPr>
              <a:t>?</a:t>
            </a:r>
            <a:endParaRPr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cxnSp>
        <p:nvCxnSpPr>
          <p:cNvPr id="15" name="">
            <a:extLst>
              <a:ext uri="{F6EC1E28-3032-4617-BE60-C0BBFDE072EE}">
                <a16:creationId xmlns:a16="http://schemas.microsoft.com/office/drawing/2010/main" id="{AE6449E0-1737-4DB0-9A7D-E05A454177F4}"/>
              </a:ext>
            </a:extLst>
          </p:cNvPr>
          <p:cNvCxnSpPr/>
          <p:nvPr/>
        </p:nvCxnSpPr>
        <p:spPr>
          <a:xfrm flipH="false" flipV="true" rot="0">
            <a:off x="4619520" y="1917190"/>
            <a:ext cx="0" cy="1761709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16" name="">
            <a:extLst>
              <a:ext uri="{28E7F370-9958-4EC1-8EC9-645392B44694}">
                <a16:creationId xmlns:a16="http://schemas.microsoft.com/office/drawing/2010/main" id="{03DF192F-9DDB-4057-8F9C-3AF2F24AA524}"/>
              </a:ext>
            </a:extLst>
          </p:cNvPr>
          <p:cNvSpPr txBox="1">
            <a:spLocks noGrp="true"/>
          </p:cNvSpPr>
          <p:nvPr/>
        </p:nvSpPr>
        <p:spPr>
          <a:xfrm rot="0">
            <a:off x="1277702" y="3007042"/>
            <a:ext cx="2523277" cy="36850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AD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and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Microsoft 365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Risk</a:t>
            </a:r>
            <a:r>
              <a:rPr b="1" dirty="0" err="1" i="0" lang="en-US" sz="10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-medium"/>
              </a:rPr>
              <a:t>Assessment</a:t>
            </a:r>
            <a:endParaRPr b="1" dirty="0" i="0" lang="en-US" sz="10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id="17" name="">
            <a:extLst>
              <a:ext uri="{68D98177-DC6C-45AE-B16B-06CA2D12EA31}">
                <a16:creationId xmlns:a16="http://schemas.microsoft.com/office/drawing/2010/main" id="{35563398-46C3-42DE-A1AB-74BF4ABA6613}"/>
              </a:ext>
            </a:extLst>
          </p:cNvPr>
          <p:cNvSpPr/>
          <p:nvPr/>
        </p:nvSpPr>
        <p:spPr>
          <a:xfrm flipH="false" flipV="false" rot="0">
            <a:off x="1104900" y="1955482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">
            <a:extLst>
              <a:ext uri="{22E85FE3-6084-42A4-BB20-87FC9BCBC7AF}">
                <a16:creationId xmlns:a16="http://schemas.microsoft.com/office/drawing/2010/main" id="{174666B8-13D4-47D7-B080-8BD0F0E81D74}"/>
              </a:ext>
            </a:extLst>
          </p:cNvPr>
          <p:cNvSpPr/>
          <p:nvPr/>
        </p:nvSpPr>
        <p:spPr>
          <a:xfrm flipH="false" flipV="false" rot="0">
            <a:off x="1066800" y="1917382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9" name="">
            <a:extLst>
              <a:ext uri="{4BA30BA5-DC76-40BA-A883-DB307009160C}">
                <a16:creationId xmlns:a16="http://schemas.microsoft.com/office/drawing/2010/main" id="{8919412B-6EAE-4254-A5C2-BA56A4A5BD58}"/>
              </a:ext>
            </a:extLst>
          </p:cNvPr>
          <p:cNvSpPr/>
          <p:nvPr/>
        </p:nvSpPr>
        <p:spPr>
          <a:xfrm flipH="false" flipV="false" rot="0">
            <a:off x="1104324" y="2359113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0" name="">
            <a:extLst>
              <a:ext uri="{2FB07D96-3396-4096-9631-6E3B91BA5815}">
                <a16:creationId xmlns:a16="http://schemas.microsoft.com/office/drawing/2010/main" id="{E5124ABD-09D3-4AE3-AAE2-80BAEA23ECED}"/>
              </a:ext>
            </a:extLst>
          </p:cNvPr>
          <p:cNvSpPr/>
          <p:nvPr/>
        </p:nvSpPr>
        <p:spPr>
          <a:xfrm flipH="false" flipV="false" rot="0">
            <a:off x="1066224" y="2321013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1" name="">
            <a:extLst>
              <a:ext uri="{BA8686CF-AC9D-442A-B793-2E19F228C3ED}">
                <a16:creationId xmlns:a16="http://schemas.microsoft.com/office/drawing/2010/main" id="{A25703FC-55AF-4F84-BE6B-23138D5EA2D7}"/>
              </a:ext>
            </a:extLst>
          </p:cNvPr>
          <p:cNvSpPr/>
          <p:nvPr/>
        </p:nvSpPr>
        <p:spPr>
          <a:xfrm flipH="false" flipV="false" rot="0">
            <a:off x="1104900" y="2763831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2" name="">
            <a:extLst>
              <a:ext uri="{6FD6BAC8-9857-48E7-8632-38568E7E33EA}">
                <a16:creationId xmlns:a16="http://schemas.microsoft.com/office/drawing/2010/main" id="{B1ACDF92-5D58-4A38-9CD3-5875555A9FA4}"/>
              </a:ext>
            </a:extLst>
          </p:cNvPr>
          <p:cNvSpPr/>
          <p:nvPr/>
        </p:nvSpPr>
        <p:spPr>
          <a:xfrm flipH="false" flipV="false" rot="0">
            <a:off x="1066800" y="2725731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3" name="">
            <a:extLst>
              <a:ext uri="{D1EE876A-114D-452E-8339-B91B4E54DC5E}">
                <a16:creationId xmlns:a16="http://schemas.microsoft.com/office/drawing/2010/main" id="{52AAAA25-A96A-45EE-8090-053BE54CE023}"/>
              </a:ext>
            </a:extLst>
          </p:cNvPr>
          <p:cNvSpPr/>
          <p:nvPr/>
        </p:nvSpPr>
        <p:spPr>
          <a:xfrm flipH="false" flipV="false" rot="0">
            <a:off x="1104328" y="3155632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4" name="">
            <a:extLst>
              <a:ext uri="{3A7585C7-FE76-4EE0-8529-339375BA007D}">
                <a16:creationId xmlns:a16="http://schemas.microsoft.com/office/drawing/2010/main" id="{4F06457D-4AA6-4DE5-9D32-051DA94F4A14}"/>
              </a:ext>
            </a:extLst>
          </p:cNvPr>
          <p:cNvSpPr/>
          <p:nvPr/>
        </p:nvSpPr>
        <p:spPr>
          <a:xfrm flipH="false" flipV="false" rot="0">
            <a:off x="1066228" y="3117532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5" name="">
            <a:extLst>
              <a:ext uri="{F5366878-087C-4260-AD01-84F81D53BD86}">
                <a16:creationId xmlns:a16="http://schemas.microsoft.com/office/drawing/2010/main" id="{D0C4D33E-4B50-4C0C-A29E-E578CEB06443}"/>
              </a:ext>
            </a:extLst>
          </p:cNvPr>
          <p:cNvSpPr/>
          <p:nvPr/>
        </p:nvSpPr>
        <p:spPr>
          <a:xfrm flipH="false" flipV="false" rot="0">
            <a:off x="1104900" y="3568307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6" name="">
            <a:extLst>
              <a:ext uri="{701A142F-93C9-4AAF-AD00-2A959BF676D8}">
                <a16:creationId xmlns:a16="http://schemas.microsoft.com/office/drawing/2010/main" id="{0E50429C-AC9E-4A57-B6BF-7222EC3CE421}"/>
              </a:ext>
            </a:extLst>
          </p:cNvPr>
          <p:cNvSpPr/>
          <p:nvPr/>
        </p:nvSpPr>
        <p:spPr>
          <a:xfrm flipH="false" flipV="false" rot="0">
            <a:off x="1066800" y="3530207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7" name="">
            <a:extLst>
              <a:ext uri="{2C378FC1-2D2B-4563-AB05-99A77D705ED4}">
                <a16:creationId xmlns:a16="http://schemas.microsoft.com/office/drawing/2010/main" id="{07B2F866-DFF2-495D-8C28-5D09EE28A68C}"/>
              </a:ext>
            </a:extLst>
          </p:cNvPr>
          <p:cNvSpPr/>
          <p:nvPr/>
        </p:nvSpPr>
        <p:spPr>
          <a:xfrm flipH="false" flipV="false" rot="0">
            <a:off x="5037575" y="1910205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8" name="">
            <a:extLst>
              <a:ext uri="{EBA06FDF-2874-4260-B0B9-70BBC1160B1D}">
                <a16:creationId xmlns:a16="http://schemas.microsoft.com/office/drawing/2010/main" id="{84325FEA-01FA-4F92-9F97-FE521FAE5A85}"/>
              </a:ext>
            </a:extLst>
          </p:cNvPr>
          <p:cNvSpPr/>
          <p:nvPr/>
        </p:nvSpPr>
        <p:spPr>
          <a:xfrm flipH="false" flipV="false" rot="0">
            <a:off x="4999475" y="1872105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9" name="">
            <a:extLst>
              <a:ext uri="{77714837-2BB8-4A6F-9884-16F67737F5B4}">
                <a16:creationId xmlns:a16="http://schemas.microsoft.com/office/drawing/2010/main" id="{02B285CD-163F-4EB0-889C-F6F0C8A67D8F}"/>
              </a:ext>
            </a:extLst>
          </p:cNvPr>
          <p:cNvSpPr/>
          <p:nvPr/>
        </p:nvSpPr>
        <p:spPr>
          <a:xfrm flipH="false" flipV="false" rot="0">
            <a:off x="5036999" y="2313836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0" name="">
            <a:extLst>
              <a:ext uri="{E5CD6ECE-880D-43E0-934F-EE5CE89D97D9}">
                <a16:creationId xmlns:a16="http://schemas.microsoft.com/office/drawing/2010/main" id="{A23CA8AF-BE1F-49B8-98C3-4498C79A0683}"/>
              </a:ext>
            </a:extLst>
          </p:cNvPr>
          <p:cNvSpPr/>
          <p:nvPr/>
        </p:nvSpPr>
        <p:spPr>
          <a:xfrm flipH="false" flipV="false" rot="0">
            <a:off x="4998899" y="2275736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1" name="">
            <a:extLst>
              <a:ext uri="{49CD1D8D-09BA-4E0A-9E83-9F1DB0DFA8B0}">
                <a16:creationId xmlns:a16="http://schemas.microsoft.com/office/drawing/2010/main" id="{4094DC78-ECED-4F93-931D-786B2EB09B1F}"/>
              </a:ext>
            </a:extLst>
          </p:cNvPr>
          <p:cNvSpPr/>
          <p:nvPr/>
        </p:nvSpPr>
        <p:spPr>
          <a:xfrm flipH="false" flipV="false" rot="0">
            <a:off x="5037575" y="2718554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2" name="">
            <a:extLst>
              <a:ext uri="{0D008C26-7161-431F-A8FE-57C9FD299DFD}">
                <a16:creationId xmlns:a16="http://schemas.microsoft.com/office/drawing/2010/main" id="{BCBAE862-24C1-4F28-8D5E-C511DF39E1D4}"/>
              </a:ext>
            </a:extLst>
          </p:cNvPr>
          <p:cNvSpPr/>
          <p:nvPr/>
        </p:nvSpPr>
        <p:spPr>
          <a:xfrm flipH="false" flipV="false" rot="0">
            <a:off x="4999475" y="2680454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3" name="">
            <a:extLst>
              <a:ext uri="{34CD8F2E-E245-4D09-858C-69CF566D1456}">
                <a16:creationId xmlns:a16="http://schemas.microsoft.com/office/drawing/2010/main" id="{0C60B84F-90BD-411A-B505-A5CD37704E0D}"/>
              </a:ext>
            </a:extLst>
          </p:cNvPr>
          <p:cNvSpPr/>
          <p:nvPr/>
        </p:nvSpPr>
        <p:spPr>
          <a:xfrm flipH="false" flipV="false" rot="0">
            <a:off x="5037003" y="3110355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4" name="">
            <a:extLst>
              <a:ext uri="{BA4136D9-8FDA-4566-AE59-5D4A2291B732}">
                <a16:creationId xmlns:a16="http://schemas.microsoft.com/office/drawing/2010/main" id="{797E7054-6906-46C8-80EB-A056E10549E7}"/>
              </a:ext>
            </a:extLst>
          </p:cNvPr>
          <p:cNvSpPr/>
          <p:nvPr/>
        </p:nvSpPr>
        <p:spPr>
          <a:xfrm flipH="false" flipV="false" rot="0">
            <a:off x="4998903" y="3072255"/>
            <a:ext cx="153192" cy="155705"/>
          </a:xfrm>
          <a:prstGeom prst="diamond">
            <a:avLst/>
          </a:prstGeom>
          <a:solidFill>
            <a:schemeClr val="accent1">
              <a:alpha val="0"/>
            </a:schemeClr>
          </a:solidFill>
          <a:ln cap="flat" w="9525">
            <a:solidFill>
              <a:schemeClr val="bg1">
                <a:alpha val="19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5" name="">
            <a:extLst>
              <a:ext uri="{B2F1DCAD-97D1-46B5-B07F-069A09B47040}">
                <a16:creationId xmlns:a16="http://schemas.microsoft.com/office/drawing/2010/main" id="{885B368D-E787-439A-8071-C94C32C4B5DB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pic>
        <p:nvPicPr>
          <p:cNvPr id="36" name="">
            <a:extLst>
              <a:ext uri="{77C039EF-61E7-4D47-B6FF-5F6D662DA3EF}">
                <a16:creationId xmlns:a16="http://schemas.microsoft.com/office/drawing/2010/main" id="{EE038690-9899-4B1E-A476-2C6813EA6EA6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pic>
        <p:nvPicPr>
          <p:cNvPr id="37" name="">
            <a:extLst>
              <a:ext uri="{819B4BB8-B88E-42C0-9934-863C60FE1B12}">
                <a16:creationId xmlns:a16="http://schemas.microsoft.com/office/drawing/2010/main" id="{EC11F58F-3AB3-4AEA-A7EA-ED633277B8EF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00000"/>
          </a:blip>
          <a:srcRect b="-1340" l="-3980" r="56250" t="22070"/>
          <a:stretch>
            <a:fillRect/>
          </a:stretch>
        </p:blipFill>
        <p:spPr>
          <a:xfrm flipH="false" flipV="false" rot="0">
            <a:off x="-571309" y="0"/>
            <a:ext cx="3842599" cy="1228758"/>
          </a:xfrm>
          <a:prstGeom prst="rect">
            <a:avLst/>
          </a:prstGeom>
          <a:noFill/>
        </p:spPr>
      </p:pic>
      <p:pic>
        <p:nvPicPr>
          <p:cNvPr id="38" name="">
            <a:extLst>
              <a:ext uri="{15B383AD-AA3B-42E7-AC2F-1F4B1146ED72}">
                <a16:creationId xmlns:a16="http://schemas.microsoft.com/office/drawing/2010/main" id="{AD923C2D-DEFE-48A2-A2DA-3212613804EC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00000"/>
          </a:blip>
          <a:srcRect b="-1340" l="-3980" r="56250" t="22070"/>
          <a:stretch>
            <a:fillRect/>
          </a:stretch>
        </p:blipFill>
        <p:spPr>
          <a:xfrm flipH="true" flipV="false" rot="0">
            <a:off x="5776293" y="0"/>
            <a:ext cx="3842599" cy="1228758"/>
          </a:xfrm>
          <a:prstGeom prst="rect">
            <a:avLst/>
          </a:prstGeom>
          <a:noFill/>
        </p:spPr>
      </p:pic>
    </p:spTree>
    <p:extLst>
      <p:ext uri="{65863DE4-C5A4-4682-B86D-1B344A68FAB6}">
        <p14:creationId xmlns:p14="http://schemas.microsoft.com/office/powerpoint/2010/main" val="1716373404985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0BC31CAE-E35C-4185-A80F-3DCDF3A68316}">
                <a16:creationId xmlns:a16="http://schemas.microsoft.com/office/drawing/2010/main" id="{42221B8E-033E-48F3-8C39-F212FB20FC64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8999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650F3F99-D3BC-41C6-B171-F490AB08F2B4}">
                <a16:creationId xmlns:a16="http://schemas.microsoft.com/office/drawing/2010/main" id="{18E69A0B-A900-46F2-A929-4ED7D8D4D43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93583" y="0"/>
            <a:ext cx="9365685" cy="5158930"/>
          </a:xfrm>
          <a:prstGeom prst="rect">
            <a:avLst/>
          </a:prstGeom>
          <a:noFill/>
        </p:spPr>
      </p:pic>
      <p:sp>
        <p:nvSpPr>
          <p:cNvPr id="4" name="">
            <a:extLst>
              <a:ext uri="{6B186CDD-4A1E-46B5-BC61-30721A4FFDF6}">
                <a16:creationId xmlns:a16="http://schemas.microsoft.com/office/drawing/2010/main" id="{4DF903BB-6258-400C-A082-0A8B38DA9D78}"/>
              </a:ext>
            </a:extLst>
          </p:cNvPr>
          <p:cNvSpPr/>
          <p:nvPr/>
        </p:nvSpPr>
        <p:spPr>
          <a:xfrm flipH="false" flipV="false" rot="0">
            <a:off x="2747825" y="847911"/>
            <a:ext cx="3419750" cy="3447676"/>
          </a:xfrm>
          <a:prstGeom prst="ellipse">
            <a:avLst/>
          </a:prstGeom>
          <a:solidFill>
            <a:schemeClr val="bg1">
              <a:alpha val="0"/>
            </a:schemeClr>
          </a:solidFill>
          <a:ln cap="flat" w="9525">
            <a:solidFill>
              <a:schemeClr val="bg1">
                <a:alpha val="6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">
            <a:extLst>
              <a:ext uri="{41DC3F59-D368-4302-B12B-3C027350FB22}">
                <a16:creationId xmlns:a16="http://schemas.microsoft.com/office/drawing/2010/main" id="{C2E0341D-3371-41EF-973D-823D962E09DE}"/>
              </a:ext>
            </a:extLst>
          </p:cNvPr>
          <p:cNvSpPr/>
          <p:nvPr/>
        </p:nvSpPr>
        <p:spPr>
          <a:xfrm flipH="false" flipV="false" rot="0">
            <a:off x="3126580" y="1229760"/>
            <a:ext cx="2662238" cy="2683978"/>
          </a:xfrm>
          <a:prstGeom prst="ellipse">
            <a:avLst/>
          </a:prstGeom>
          <a:solidFill>
            <a:schemeClr val="bg1">
              <a:alpha val="5000"/>
            </a:schemeClr>
          </a:solidFill>
          <a:ln cap="flat" w="9525">
            <a:solidFill>
              <a:schemeClr val="bg1">
                <a:alpha val="1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1EB85D1C-9831-49F7-9BA5-32361DEE4811}">
                <a16:creationId xmlns:a16="http://schemas.microsoft.com/office/drawing/2010/main" id="{45C85364-F1F1-4D93-8D05-D772F0A77499}"/>
              </a:ext>
            </a:extLst>
          </p:cNvPr>
          <p:cNvSpPr/>
          <p:nvPr/>
        </p:nvSpPr>
        <p:spPr>
          <a:xfrm flipH="false" flipV="false" rot="16200000">
            <a:off x="6607702" y="-35242"/>
            <a:ext cx="644965" cy="2467604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">
            <a:extLst>
              <a:ext uri="{2E9A3282-3F2D-48F8-80B6-EA3B5DA17074}">
                <a16:creationId xmlns:a16="http://schemas.microsoft.com/office/drawing/2010/main" id="{B89A3238-CE03-49C4-AA02-2BE11188B0C2}"/>
              </a:ext>
            </a:extLst>
          </p:cNvPr>
          <p:cNvSpPr txBox="1"/>
          <p:nvPr/>
        </p:nvSpPr>
        <p:spPr>
          <a:xfrm flipH="false" flipV="false" rot="0">
            <a:off x="3001499" y="1765744"/>
            <a:ext cx="2468727" cy="44262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200">
                <a:solidFill>
                  <a:srgbClr val="ff8d70"/>
                </a:solidFill>
                <a:latin typeface="Zoho Puvi"/>
              </a:rPr>
              <a:t>ADManager</a:t>
            </a:r>
            <a:r>
              <a:rPr b="1" dirty="0" i="0" lang="en-US" sz="1200">
                <a:solidFill>
                  <a:srgbClr val="ff8d70"/>
                </a:solidFill>
                <a:latin typeface="Zoho Puvi"/>
              </a:rPr>
              <a:t> Plus:</a:t>
            </a:r>
            <a:r>
              <a:rPr b="1" dirty="0" i="0" lang="en-US" sz="1200">
                <a:solidFill>
                  <a:srgbClr val="ff8d70"/>
                </a:solidFill>
                <a:latin typeface="Zoho Puvi"/>
              </a:rPr>
              <a:t> </a:t>
            </a:r>
            <a:r>
              <a:rPr b="1" dirty="0" i="0" lang="en-US" sz="1200">
                <a:solidFill>
                  <a:srgbClr val="ff8d70"/>
                </a:solidFill>
                <a:latin typeface="Zoho Puvi"/>
              </a:rPr>
              <a:t>Your go-to hybrid </a:t>
            </a:r>
            <a:r>
              <a:rPr b="1" dirty="0" i="0" lang="en-US" sz="1200">
                <a:solidFill>
                  <a:srgbClr val="ff8d70"/>
                </a:solidFill>
                <a:latin typeface="Zoho Puvi"/>
              </a:rPr>
              <a:t>AD </a:t>
            </a:r>
            <a:r>
              <a:rPr b="1" dirty="0" i="0" lang="en-US" sz="1200">
                <a:solidFill>
                  <a:srgbClr val="ff8d70"/>
                </a:solidFill>
                <a:latin typeface="Zoho Puvi"/>
              </a:rPr>
              <a:t>IGA</a:t>
            </a:r>
            <a:r>
              <a:rPr b="1" dirty="0" i="0" lang="en-US" sz="1200">
                <a:solidFill>
                  <a:srgbClr val="ff8d70"/>
                </a:solidFill>
                <a:latin typeface="Zoho Puvi"/>
              </a:rPr>
              <a:t> tool</a:t>
            </a:r>
            <a:endParaRPr b="1" dirty="0" i="0" lang="en-US" sz="1200">
              <a:solidFill>
                <a:srgbClr val="ff8d70"/>
              </a:solidFill>
              <a:latin typeface="Zoho Puvi"/>
            </a:endParaRPr>
          </a:p>
        </p:txBody>
      </p:sp>
      <p:pic>
        <p:nvPicPr>
          <p:cNvPr id="8" name="">
            <a:extLst>
              <a:ext uri="{04E015C4-AC4E-44AF-A5B5-2DE1AAC609C9}">
                <a16:creationId xmlns:a16="http://schemas.microsoft.com/office/drawing/2010/main" id="{10D00B15-CE4E-42D8-B1DE-53698CF292DA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9145295" y="4120667"/>
            <a:ext cx="233112" cy="237057"/>
          </a:xfrm>
          <a:prstGeom prst="rect">
            <a:avLst/>
          </a:prstGeom>
          <a:noFill/>
        </p:spPr>
      </p:pic>
      <p:sp>
        <p:nvSpPr>
          <p:cNvPr hidden="false" id="9" name="">
            <a:extLst>
              <a:ext uri="{ECE2122C-CB7C-458F-BBB5-495356691561}">
                <a16:creationId xmlns:a16="http://schemas.microsoft.com/office/drawing/2010/main" id="{BDDBF5C2-E320-47C4-8050-5D3DF9BD4860}"/>
              </a:ext>
            </a:extLst>
          </p:cNvPr>
          <p:cNvSpPr txBox="1">
            <a:spLocks noGrp="true"/>
          </p:cNvSpPr>
          <p:nvPr/>
        </p:nvSpPr>
        <p:spPr>
          <a:xfrm rot="0">
            <a:off x="3315528" y="2181872"/>
            <a:ext cx="2246480" cy="10151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 Plus is an identity governance and administration (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IGA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) tool to securely manage and govern the identities in AD, Microsoft 365, Exchange, and Google Workspace environments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0" name="">
            <a:extLst>
              <a:ext uri="{00CF75FA-0ADC-4F8F-8845-72F7616A58AE}">
                <a16:creationId xmlns:a16="http://schemas.microsoft.com/office/drawing/2010/main" id="{36AE0723-F817-4C33-A519-4B4D7333F726}"/>
              </a:ext>
            </a:extLst>
          </p:cNvPr>
          <p:cNvSpPr txBox="1"/>
          <p:nvPr/>
        </p:nvSpPr>
        <p:spPr>
          <a:xfrm flipH="false" flipV="false" rot="0">
            <a:off x="2023300" y="894549"/>
            <a:ext cx="1404118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Management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1" name="">
            <a:extLst>
              <a:ext uri="{3F6D5BB5-DE10-4C37-8AEF-197F3A7AFEB0}">
                <a16:creationId xmlns:a16="http://schemas.microsoft.com/office/drawing/2010/main" id="{FAEF93C4-7F5F-400D-BA6C-11E798DC0BFE}"/>
              </a:ext>
            </a:extLst>
          </p:cNvPr>
          <p:cNvSpPr txBox="1"/>
          <p:nvPr/>
        </p:nvSpPr>
        <p:spPr>
          <a:xfrm flipH="false" flipV="false" rot="0">
            <a:off x="1314764" y="1932155"/>
            <a:ext cx="1404118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Reporting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2" name="">
            <a:extLst>
              <a:ext uri="{1FAFE368-C7FB-46C9-BF1C-8A8652F8F1A9}">
                <a16:creationId xmlns:a16="http://schemas.microsoft.com/office/drawing/2010/main" id="{A3FB0379-471D-47E4-AD63-FA794AFD2D13}"/>
              </a:ext>
            </a:extLst>
          </p:cNvPr>
          <p:cNvSpPr txBox="1"/>
          <p:nvPr/>
        </p:nvSpPr>
        <p:spPr>
          <a:xfrm flipH="false" flipV="false" rot="0">
            <a:off x="1160573" y="2933242"/>
            <a:ext cx="1560833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Delegation/ Workflow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3" name="">
            <a:extLst>
              <a:ext uri="{7E4B6AA0-2FC9-49E1-B555-68E8443F0C43}">
                <a16:creationId xmlns:a16="http://schemas.microsoft.com/office/drawing/2010/main" id="{10F43A94-057E-49D7-BC72-6F4A8092399F}"/>
              </a:ext>
            </a:extLst>
          </p:cNvPr>
          <p:cNvSpPr txBox="1"/>
          <p:nvPr/>
        </p:nvSpPr>
        <p:spPr>
          <a:xfrm flipH="false" flipV="false" rot="0">
            <a:off x="1895065" y="3840794"/>
            <a:ext cx="1518092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r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Access certification campaign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4" name="">
            <a:extLst>
              <a:ext uri="{1564AA5B-5228-4BD5-8502-9D1F0F51E679}">
                <a16:creationId xmlns:a16="http://schemas.microsoft.com/office/drawing/2010/main" id="{81AA1B3A-740F-4B7C-A6C0-CFA46831088B}"/>
              </a:ext>
            </a:extLst>
          </p:cNvPr>
          <p:cNvSpPr txBox="1"/>
          <p:nvPr/>
        </p:nvSpPr>
        <p:spPr>
          <a:xfrm flipH="false" flipV="false" rot="0">
            <a:off x="5588384" y="871442"/>
            <a:ext cx="1404118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Identity Risk Assessment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5" name="">
            <a:extLst>
              <a:ext uri="{C9A1C03B-F3AF-42A4-8971-BE1EC96D040F}">
                <a16:creationId xmlns:a16="http://schemas.microsoft.com/office/drawing/2010/main" id="{1C1E576F-1767-44F1-8098-78A159EF0341}"/>
              </a:ext>
            </a:extLst>
          </p:cNvPr>
          <p:cNvSpPr txBox="1"/>
          <p:nvPr/>
        </p:nvSpPr>
        <p:spPr>
          <a:xfrm flipH="false" flipV="false" rot="0">
            <a:off x="6203118" y="1745294"/>
            <a:ext cx="1404118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Event-driven Automation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6" name="">
            <a:extLst>
              <a:ext uri="{1332824E-CA77-43CF-9CD2-530C9F825EDE}">
                <a16:creationId xmlns:a16="http://schemas.microsoft.com/office/drawing/2010/main" id="{C46ACA38-5BB4-438F-8A0A-93D434F4BBAB}"/>
              </a:ext>
            </a:extLst>
          </p:cNvPr>
          <p:cNvSpPr txBox="1"/>
          <p:nvPr/>
        </p:nvSpPr>
        <p:spPr>
          <a:xfrm flipH="false" flipV="false" rot="0">
            <a:off x="6182020" y="2939510"/>
            <a:ext cx="1404118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Identity</a:t>
            </a:r>
            <a:b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</a:b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Orchestration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7" name="">
            <a:extLst>
              <a:ext uri="{B4A3108A-63F5-40C7-8BA9-B627CDBF2080}">
                <a16:creationId xmlns:a16="http://schemas.microsoft.com/office/drawing/2010/main" id="{AFCD8B7E-E70B-4828-BC3D-F429FD9B7400}"/>
              </a:ext>
            </a:extLst>
          </p:cNvPr>
          <p:cNvSpPr txBox="1"/>
          <p:nvPr/>
        </p:nvSpPr>
        <p:spPr>
          <a:xfrm flipH="false" flipV="false" rot="0">
            <a:off x="5445890" y="3819525"/>
            <a:ext cx="1404118" cy="39997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000">
                <a:solidFill>
                  <a:schemeClr val="bg1">
                    <a:alpha val="90000"/>
                  </a:schemeClr>
                </a:solidFill>
                <a:latin typeface="Zoho Puvi"/>
              </a:rPr>
              <a:t>Backup and recovery</a:t>
            </a:r>
            <a:endParaRPr b="1" dirty="0" lang="en-US" sz="10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pic>
        <p:nvPicPr>
          <p:cNvPr id="18" name="">
            <a:extLst>
              <a:ext uri="{12E257C6-6B02-45F5-A72C-D0DE11442F27}">
                <a16:creationId xmlns:a16="http://schemas.microsoft.com/office/drawing/2010/main" id="{7FA15294-1455-44EF-AEDB-83225056B5E0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5930045" y="1831292"/>
            <a:ext cx="283530" cy="243026"/>
          </a:xfrm>
          <a:prstGeom prst="rect">
            <a:avLst/>
          </a:prstGeom>
          <a:noFill/>
        </p:spPr>
      </p:pic>
      <p:pic>
        <p:nvPicPr>
          <p:cNvPr id="19" name="">
            <a:extLst>
              <a:ext uri="{6262A487-757D-44A6-BF72-487092FD9DDC}">
                <a16:creationId xmlns:a16="http://schemas.microsoft.com/office/drawing/2010/main" id="{0D44BDA3-9882-47A4-941A-9BBBB05B6BA9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5225767" y="945232"/>
            <a:ext cx="348150" cy="262187"/>
          </a:xfrm>
          <a:prstGeom prst="rect">
            <a:avLst/>
          </a:prstGeom>
          <a:noFill/>
        </p:spPr>
      </p:pic>
      <p:pic>
        <p:nvPicPr>
          <p:cNvPr id="20" name="">
            <a:extLst>
              <a:ext uri="{E52EBFB3-9F9B-4B4D-9899-34659C65DE4E}">
                <a16:creationId xmlns:a16="http://schemas.microsoft.com/office/drawing/2010/main" id="{0C12874A-9B8B-485E-8DCE-EF0730AEAFA7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>
            <a:off x="3462827" y="941645"/>
            <a:ext cx="279682" cy="279682"/>
          </a:xfrm>
          <a:prstGeom prst="rect">
            <a:avLst/>
          </a:prstGeom>
          <a:noFill/>
        </p:spPr>
      </p:pic>
      <p:pic>
        <p:nvPicPr>
          <p:cNvPr id="21" name="">
            <a:extLst>
              <a:ext uri="{1AF9BCA0-63F6-4EA4-9D41-85FFC48A478F}">
                <a16:creationId xmlns:a16="http://schemas.microsoft.com/office/drawing/2010/main" id="{F801F00A-2EC1-48DE-9921-C415FB35E596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5941266" y="3014062"/>
            <a:ext cx="263382" cy="273848"/>
          </a:xfrm>
          <a:prstGeom prst="rect">
            <a:avLst/>
          </a:prstGeom>
          <a:noFill/>
        </p:spPr>
      </p:pic>
      <p:pic>
        <p:nvPicPr>
          <p:cNvPr id="22" name="">
            <a:extLst>
              <a:ext uri="{ED8076F7-415E-410E-9C73-35CA26CA22D1}">
                <a16:creationId xmlns:a16="http://schemas.microsoft.com/office/drawing/2010/main" id="{16AA9D17-8A41-4ED2-92CE-6E2FC53C5F0C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2728960" y="1927717"/>
            <a:ext cx="247842" cy="271077"/>
          </a:xfrm>
          <a:prstGeom prst="rect">
            <a:avLst/>
          </a:prstGeom>
          <a:noFill/>
        </p:spPr>
      </p:pic>
      <p:pic>
        <p:nvPicPr>
          <p:cNvPr id="23" name="">
            <a:extLst>
              <a:ext uri="{E20554A9-34C4-4E98-AAD1-E8620B97504D}">
                <a16:creationId xmlns:a16="http://schemas.microsoft.com/office/drawing/2010/main" id="{E2826D44-EBDC-4555-8CE6-3B7E175CD608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5159397" y="3901287"/>
            <a:ext cx="267061" cy="267061"/>
          </a:xfrm>
          <a:prstGeom prst="rect">
            <a:avLst/>
          </a:prstGeom>
          <a:noFill/>
        </p:spPr>
      </p:pic>
      <p:pic>
        <p:nvPicPr>
          <p:cNvPr id="24" name="">
            <a:extLst>
              <a:ext uri="{205DA490-1738-44CD-BC1E-AB15BAD0983B}">
                <a16:creationId xmlns:a16="http://schemas.microsoft.com/office/drawing/2010/main" id="{AA9C1F07-C75B-4AF2-AD83-F83A0DBE522E}"/>
              </a:ext>
            </a:extLst>
          </p:cNvPr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flipH="false" flipV="false" rot="0">
            <a:off x="3422516" y="3913380"/>
            <a:ext cx="244034" cy="264501"/>
          </a:xfrm>
          <a:prstGeom prst="rect">
            <a:avLst/>
          </a:prstGeom>
          <a:noFill/>
        </p:spPr>
      </p:pic>
      <p:pic>
        <p:nvPicPr>
          <p:cNvPr id="25" name="">
            <a:extLst>
              <a:ext uri="{05C4AC4E-21FA-4CE4-8F25-F854865F8C8F}">
                <a16:creationId xmlns:a16="http://schemas.microsoft.com/office/drawing/2010/main" id="{31C963E0-BA37-4115-B675-51C2A559AB27}"/>
              </a:ext>
            </a:extLst>
          </p:cNvPr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flipH="false" flipV="false" rot="0">
            <a:off x="2682582" y="2961456"/>
            <a:ext cx="262187" cy="243562"/>
          </a:xfrm>
          <a:prstGeom prst="rect">
            <a:avLst/>
          </a:prstGeom>
          <a:noFill/>
        </p:spPr>
      </p:pic>
      <p:pic>
        <p:nvPicPr>
          <p:cNvPr id="26" name="">
            <a:extLst>
              <a:ext uri="{734906A8-6E8F-4902-9B8C-26E1C795B2A2}">
                <a16:creationId xmlns:a16="http://schemas.microsoft.com/office/drawing/2010/main" id="{82F4D782-477E-4A72-96DF-CBEB9D4102CF}"/>
              </a:ext>
            </a:extLst>
          </p:cNvPr>
          <p:cNvPicPr>
            <a:picLocks noChangeAspect="true"/>
          </p:cNvPicPr>
          <p:nvPr/>
        </p:nvPicPr>
        <p:blipFill>
          <a:blip r:embed="rId13">
            <a:alphaModFix amt="30000"/>
          </a:blip>
          <a:stretch>
            <a:fillRect/>
          </a:stretch>
        </p:blipFill>
        <p:spPr>
          <a:xfrm flipH="false" flipV="false" rot="0">
            <a:off x="4623911" y="1242774"/>
            <a:ext cx="1155744" cy="2606983"/>
          </a:xfrm>
          <a:prstGeom prst="rect">
            <a:avLst/>
          </a:prstGeom>
          <a:noFill/>
        </p:spPr>
      </p:pic>
      <p:pic>
        <p:nvPicPr>
          <p:cNvPr id="27" name="">
            <a:extLst>
              <a:ext uri="{E72D712D-F9E5-427F-A74F-93187E497FC7}">
                <a16:creationId xmlns:a16="http://schemas.microsoft.com/office/drawing/2010/main" id="{A24BBC7A-9753-4976-8AB6-7C43EC7A4651}"/>
              </a:ext>
            </a:extLst>
          </p:cNvPr>
          <p:cNvPicPr>
            <a:picLocks noChangeAspect="true"/>
          </p:cNvPicPr>
          <p:nvPr/>
        </p:nvPicPr>
        <p:blipFill>
          <a:blip r:embed="rId14">
            <a:alphaModFix amt="30000"/>
          </a:blip>
          <a:stretch>
            <a:fillRect/>
          </a:stretch>
        </p:blipFill>
        <p:spPr>
          <a:xfrm flipH="true" flipV="false" rot="0">
            <a:off x="3137325" y="1220857"/>
            <a:ext cx="1178349" cy="2657960"/>
          </a:xfrm>
          <a:prstGeom prst="rect">
            <a:avLst/>
          </a:prstGeom>
          <a:noFill/>
        </p:spPr>
      </p:pic>
      <p:pic>
        <p:nvPicPr>
          <p:cNvPr id="28" name="">
            <a:extLst>
              <a:ext uri="{F7479B5F-BB0A-4881-A487-F5118B9ACE75}">
                <a16:creationId xmlns:a16="http://schemas.microsoft.com/office/drawing/2010/main" id="{AD1595FB-0068-474C-8295-0D8F25671BEA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 flipH="false" flipV="false" rot="0">
            <a:off x="6133176" y="1957492"/>
            <a:ext cx="3126044" cy="3209709"/>
          </a:xfrm>
          <a:prstGeom prst="rect">
            <a:avLst/>
          </a:prstGeom>
          <a:noFill/>
        </p:spPr>
      </p:pic>
      <p:pic>
        <p:nvPicPr>
          <p:cNvPr id="29" name="">
            <a:extLst>
              <a:ext uri="{B300E2FC-CF17-4C56-9C9B-DAFD0A6ACA43}">
                <a16:creationId xmlns:a16="http://schemas.microsoft.com/office/drawing/2010/main" id="{58809E8E-B7B5-41FC-9B29-07C9908E49C7}"/>
              </a:ext>
            </a:extLst>
          </p:cNvPr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</p:spTree>
    <p:extLst>
      <p:ext uri="{4A82BF87-D9E4-4CE8-BC78-84D8DC2A2C0B}">
        <p14:creationId xmlns:p14="http://schemas.microsoft.com/office/powerpoint/2010/main" val="1716373404988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D999D6C8-3C74-4BE6-A318-4B8A2E8B9AB5}">
                <a16:creationId xmlns:a16="http://schemas.microsoft.com/office/drawing/2010/main" id="{40F7C53E-E28E-4209-B848-7D06F8051A87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52CFF2E4-B2EB-476C-8F82-F809DBDFB372}">
                <a16:creationId xmlns:a16="http://schemas.microsoft.com/office/drawing/2010/main" id="{688CC0C6-1FBB-472B-8B66-9B78914DBB8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95173" y="0"/>
            <a:ext cx="9334385" cy="5141671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3456B6C1-B8AF-43A2-86C8-B64F2EEF44E0}">
                <a16:creationId xmlns:a16="http://schemas.microsoft.com/office/drawing/2010/main" id="{7A0BB73C-1C38-4DE1-8F9C-9AC9C9608BB8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 flipH="false" flipV="false" rot="0">
            <a:off x="6117192" y="1931965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CA866C5B-DDBC-41D5-B032-BA077E680D92}">
                <a16:creationId xmlns:a16="http://schemas.microsoft.com/office/drawing/2010/main" id="{11C5F4BE-F3B8-435E-9A56-4F09960A8ABF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62EBD9E3-B1B6-4130-863B-282412F46643}">
                <a16:creationId xmlns:a16="http://schemas.microsoft.com/office/drawing/2010/main" id="{2D1E965D-CFD2-40F7-9170-8F7067CF2328}"/>
              </a:ext>
            </a:extLst>
          </p:cNvPr>
          <p:cNvSpPr txBox="1"/>
          <p:nvPr/>
        </p:nvSpPr>
        <p:spPr>
          <a:xfrm flipH="false" flipV="false" rot="0">
            <a:off x="1609725" y="1565043"/>
            <a:ext cx="5547578" cy="102161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A</a:t>
            </a: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DManager</a:t>
            </a: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 Plus'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Identity Risk Assessment</a:t>
            </a:r>
            <a:endParaRPr b="1" dirty="0" i="0" lang="en-US" sz="3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650738EC-8CAC-43BC-8EE9-CA000C699798}">
                <a16:creationId xmlns:a16="http://schemas.microsoft.com/office/drawing/2010/main" id="{A4A3AB6E-FD87-4E21-AAA3-23C50B5EE83A}"/>
              </a:ext>
            </a:extLst>
          </p:cNvPr>
          <p:cNvSpPr txBox="1">
            <a:spLocks noGrp="true"/>
          </p:cNvSpPr>
          <p:nvPr/>
        </p:nvSpPr>
        <p:spPr>
          <a:xfrm rot="0">
            <a:off x="1021975" y="2828925"/>
            <a:ext cx="1895341" cy="138692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The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i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dentity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r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isk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ssessment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report in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Plus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provides the list of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 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potential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identity risk indicators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in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AD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and Microso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ft 365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environments.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94917F40-DFB1-4F52-9552-62EA176F7D14}">
                <a16:creationId xmlns:a16="http://schemas.microsoft.com/office/drawing/2010/main" id="{FFE8C9FB-5984-46CA-B94C-98362E61CDD8}"/>
              </a:ext>
            </a:extLst>
          </p:cNvPr>
          <p:cNvSpPr txBox="1">
            <a:spLocks noGrp="true"/>
          </p:cNvSpPr>
          <p:nvPr/>
        </p:nvSpPr>
        <p:spPr>
          <a:xfrm rot="0">
            <a:off x="3537914" y="2828925"/>
            <a:ext cx="1895341" cy="138692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Plus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relies on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 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NIST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 SP 800-30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to assess the likelihood of occurrence and impact level of risk indicators to compute a </a:t>
            </a:r>
            <a:br>
              <a:rPr b="0" dirty="0" i="0" lang="en-US" sz="1000">
                <a:solidFill>
                  <a:schemeClr val="bg1"/>
                </a:solidFill>
                <a:latin typeface="Zoho Puvi"/>
              </a:rPr>
            </a:b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risk score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.</a:t>
            </a:r>
            <a:endParaRPr b="1" dirty="0" i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8C65F7A4-9218-4439-951B-B6B3E672AB11}">
                <a16:creationId xmlns:a16="http://schemas.microsoft.com/office/drawing/2010/main" id="{34F48CDA-8301-43F1-83D4-7D5849483618}"/>
              </a:ext>
            </a:extLst>
          </p:cNvPr>
          <p:cNvSpPr txBox="1">
            <a:spLocks noGrp="true"/>
          </p:cNvSpPr>
          <p:nvPr/>
        </p:nvSpPr>
        <p:spPr>
          <a:xfrm rot="0">
            <a:off x="6188582" y="2781300"/>
            <a:ext cx="1895341" cy="138692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Remediation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measures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are provided for every risk indicator, which will aid in improving the risk score. 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cxnSp>
        <p:nvCxnSpPr>
          <p:cNvPr id="10" name="">
            <a:extLst>
              <a:ext uri="{478F0F6B-15C9-4347-A40E-22105A2D147E}">
                <a16:creationId xmlns:a16="http://schemas.microsoft.com/office/drawing/2010/main" id="{E3CC7CFE-E3C2-4372-82C2-FA6BE410FDEB}"/>
              </a:ext>
            </a:extLst>
          </p:cNvPr>
          <p:cNvCxnSpPr/>
          <p:nvPr/>
        </p:nvCxnSpPr>
        <p:spPr>
          <a:xfrm flipH="true" flipV="true" rot="0">
            <a:off x="3161738" y="2971196"/>
            <a:ext cx="9896" cy="973224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1" name="">
            <a:extLst>
              <a:ext uri="{8D166132-AE4A-4773-AA7C-DBF0C6200921}">
                <a16:creationId xmlns:a16="http://schemas.microsoft.com/office/drawing/2010/main" id="{BE2255C0-451D-471F-B96E-FF46DBF4C6D5}"/>
              </a:ext>
            </a:extLst>
          </p:cNvPr>
          <p:cNvCxnSpPr/>
          <p:nvPr/>
        </p:nvCxnSpPr>
        <p:spPr>
          <a:xfrm flipH="true" flipV="true" rot="0">
            <a:off x="5805973" y="2971005"/>
            <a:ext cx="9896" cy="973224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2" name="">
            <a:extLst>
              <a:ext uri="{D812E4DA-D4FA-4E44-BCBA-D9F75BA49706}">
                <a16:creationId xmlns:a16="http://schemas.microsoft.com/office/drawing/2010/main" id="{B3D89CB6-6C52-4C3A-AD63-9E14922D1646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628158" y="533836"/>
            <a:ext cx="1887725" cy="1092608"/>
          </a:xfrm>
          <a:prstGeom prst="rect">
            <a:avLst/>
          </a:prstGeom>
          <a:noFill/>
        </p:spPr>
      </p:pic>
      <p:pic>
        <p:nvPicPr>
          <p:cNvPr id="13" name="">
            <a:extLst>
              <a:ext uri="{D7B6D765-3294-4D25-A868-23BA8821734C}">
                <a16:creationId xmlns:a16="http://schemas.microsoft.com/office/drawing/2010/main" id="{9AE39D36-DBE8-45CE-B66F-9DF4CD9CBB0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186128" y="4710893"/>
            <a:ext cx="963312" cy="257604"/>
          </a:xfrm>
          <a:prstGeom prst="rect">
            <a:avLst/>
          </a:prstGeom>
          <a:noFill/>
        </p:spPr>
      </p:pic>
    </p:spTree>
    <p:extLst>
      <p:ext uri="{CFE02E70-FF3C-4486-B256-ED970FA02318}">
        <p14:creationId xmlns:p14="http://schemas.microsoft.com/office/powerpoint/2010/main" val="1716373404991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DFEF731D-6709-4C65-9533-691CAB8EC67F}">
                <a16:creationId xmlns:a16="http://schemas.microsoft.com/office/drawing/2010/main" id="{41C018C1-B7A1-401D-969B-4A9B4A88E80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20E8E3AA-5999-4837-B460-97C386CB2781}">
                <a16:creationId xmlns:a16="http://schemas.microsoft.com/office/drawing/2010/main" id="{54294B0E-B98A-4EF2-B8A1-0DF131D4BE69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8A01291F-10A1-473C-B0B6-A3B37392A35D}">
                <a16:creationId xmlns:a16="http://schemas.microsoft.com/office/drawing/2010/main" id="{7D930EC6-3091-481B-B9AD-85467E8A2CB3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pic>
        <p:nvPicPr>
          <p:cNvPr id="5" name="">
            <a:extLst>
              <a:ext uri="{AEEED282-D720-42A7-8FFB-5AE4417FC469}">
                <a16:creationId xmlns:a16="http://schemas.microsoft.com/office/drawing/2010/main" id="{43DB1A7F-89CD-475F-981E-414EF1C286B6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126674" y="1683953"/>
            <a:ext cx="6890651" cy="3523192"/>
          </a:xfrm>
          <a:prstGeom prst="rect">
            <a:avLst/>
          </a:prstGeom>
          <a:noFill/>
        </p:spPr>
      </p:pic>
      <p:sp>
        <p:nvSpPr>
          <p:cNvPr id="6" name="">
            <a:extLst>
              <a:ext uri="{B5A4486B-6D00-4746-9E03-3DD01CE533E3}">
                <a16:creationId xmlns:a16="http://schemas.microsoft.com/office/drawing/2010/main" id="{779D232B-310E-40F9-B3B8-A48124DD3B6A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">
            <a:extLst>
              <a:ext uri="{32B0856D-E058-4DD5-B693-F0FF52A9AB65}">
                <a16:creationId xmlns:a16="http://schemas.microsoft.com/office/drawing/2010/main" id="{20E8190E-8F3C-4584-9D77-79E2F16DBBCA}"/>
              </a:ext>
            </a:extLst>
          </p:cNvPr>
          <p:cNvSpPr txBox="1"/>
          <p:nvPr/>
        </p:nvSpPr>
        <p:spPr>
          <a:xfrm flipH="false" flipV="false" rot="0">
            <a:off x="1152601" y="460143"/>
            <a:ext cx="6413840" cy="90582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800">
                <a:solidFill>
                  <a:srgbClr val="ff8d70"/>
                </a:solidFill>
                <a:latin typeface="Zoho Puvi"/>
              </a:rPr>
              <a:t>Identity Risk</a:t>
            </a:r>
            <a:r>
              <a:rPr b="1" dirty="0" i="0" lang="en-US" sz="2800">
                <a:solidFill>
                  <a:schemeClr val="bg1"/>
                </a:solidFill>
                <a:latin typeface="Zoho Puvi"/>
              </a:rPr>
              <a:t> </a:t>
            </a:r>
            <a:br>
              <a:rPr b="1" dirty="0" i="0" lang="en-US" sz="2800">
                <a:solidFill>
                  <a:schemeClr val="bg1"/>
                </a:solidFill>
                <a:latin typeface="Zoho Puvi"/>
              </a:rPr>
            </a:br>
            <a:r>
              <a:rPr b="1" dirty="0" i="0" lang="en-US" sz="2800">
                <a:solidFill>
                  <a:schemeClr val="bg1"/>
                </a:solidFill>
                <a:latin typeface="Zoho Puvi"/>
              </a:rPr>
              <a:t>Assessment dashboard</a:t>
            </a:r>
            <a:endParaRPr b="1" dirty="0" i="0" lang="en-US" sz="28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4910EFD9-0214-4C4D-AA81-7AA9ADF76E3E}">
                <a16:creationId xmlns:a16="http://schemas.microsoft.com/office/drawing/2010/main" id="{14FD368E-F041-49A5-B166-DD070EC1CC81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9" name="">
            <a:extLst>
              <a:ext uri="{134253C3-1120-4846-BE27-3CBB713B27B5}">
                <a16:creationId xmlns:a16="http://schemas.microsoft.com/office/drawing/2010/main" id="{66EADDDB-FA71-4DCC-ACE5-1367E7D50AA2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10" name="">
            <a:extLst>
              <a:ext uri="{F714B9ED-14E3-4721-ACA0-DEB3991CA61A}">
                <a16:creationId xmlns:a16="http://schemas.microsoft.com/office/drawing/2010/main" id="{F890DED0-3DB9-4F39-851E-E4F8C623D5EF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11" name="">
            <a:extLst>
              <a:ext uri="{E9B29C6D-56F7-4B75-A872-3925AE677973}">
                <a16:creationId xmlns:a16="http://schemas.microsoft.com/office/drawing/2010/main" id="{FC4B0229-8D30-4444-BE53-20C25DF18E82}"/>
              </a:ext>
            </a:extLst>
          </p:cNvPr>
          <p:cNvSpPr/>
          <p:nvPr/>
        </p:nvSpPr>
        <p:spPr>
          <a:xfrm flipH="false" flipV="false" rot="0">
            <a:off x="2079507" y="2110254"/>
            <a:ext cx="96487" cy="96487"/>
          </a:xfrm>
          <a:prstGeom prst="ellipse">
            <a:avLst/>
          </a:prstGeom>
          <a:solidFill>
            <a:srgbClr val="0055f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2" name="">
            <a:extLst>
              <a:ext uri="{DFC1F820-FBC1-4E31-91AA-C7213AD9C894}">
                <a16:creationId xmlns:a16="http://schemas.microsoft.com/office/drawing/2010/main" id="{51753345-24F5-4890-B1FC-DDDEE7EF6E8E}"/>
              </a:ext>
            </a:extLst>
          </p:cNvPr>
          <p:cNvSpPr/>
          <p:nvPr/>
        </p:nvSpPr>
        <p:spPr>
          <a:xfrm flipH="false" flipV="false" rot="0">
            <a:off x="2104329" y="2135076"/>
            <a:ext cx="44673" cy="44673"/>
          </a:xfrm>
          <a:prstGeom prst="ellipse">
            <a:avLst/>
          </a:prstGeom>
          <a:solidFill>
            <a:schemeClr val="bg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cxnSp>
        <p:nvCxnSpPr>
          <p:cNvPr id="13" name="">
            <a:extLst>
              <a:ext uri="{A7A7F398-C7FF-4C64-A0EB-C998AA724DC1}">
                <a16:creationId xmlns:a16="http://schemas.microsoft.com/office/drawing/2010/main" id="{28726642-6FDA-478F-B1C3-46EE10938053}"/>
              </a:ext>
            </a:extLst>
          </p:cNvPr>
          <p:cNvCxnSpPr/>
          <p:nvPr/>
        </p:nvCxnSpPr>
        <p:spPr>
          <a:xfrm flipH="true" flipV="true" rot="0">
            <a:off x="2133600" y="1171575"/>
            <a:ext cx="0" cy="934850"/>
          </a:xfrm>
          <a:prstGeom prst="line">
            <a:avLst/>
          </a:prstGeom>
          <a:ln cap="flat" w="9525">
            <a:solidFill>
              <a:schemeClr val="bg1">
                <a:alpha val="44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">
            <a:extLst>
              <a:ext uri="{E7D8DEF0-A2AD-46D4-BCFA-15263193B17B}">
                <a16:creationId xmlns:a16="http://schemas.microsoft.com/office/drawing/2010/main" id="{5CE1723D-B140-4ADC-9772-DEF2BF906A1D}"/>
              </a:ext>
            </a:extLst>
          </p:cNvPr>
          <p:cNvCxnSpPr/>
          <p:nvPr/>
        </p:nvCxnSpPr>
        <p:spPr>
          <a:xfrm flipH="false" flipV="false" rot="0">
            <a:off x="1800225" y="1171575"/>
            <a:ext cx="340645" cy="0"/>
          </a:xfrm>
          <a:prstGeom prst="line">
            <a:avLst/>
          </a:prstGeom>
          <a:ln cap="flat" w="9525">
            <a:solidFill>
              <a:schemeClr val="bg1">
                <a:alpha val="44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15" name="">
            <a:extLst>
              <a:ext uri="{440D7374-5352-448A-BD44-3E9B14A8E2F0}">
                <a16:creationId xmlns:a16="http://schemas.microsoft.com/office/drawing/2010/main" id="{E5F49DBF-B753-4FE9-899B-0D0F878312C9}"/>
              </a:ext>
            </a:extLst>
          </p:cNvPr>
          <p:cNvSpPr txBox="1">
            <a:spLocks noGrp="true"/>
          </p:cNvSpPr>
          <p:nvPr/>
        </p:nvSpPr>
        <p:spPr>
          <a:xfrm rot="0">
            <a:off x="571166" y="667388"/>
            <a:ext cx="1310897" cy="88214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Get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a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comprehensive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view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of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the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potential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risks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in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your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AD</a:t>
            </a:r>
            <a:r>
              <a:rPr b="1" dirty="0" err="1" i="0" lang="en-US" sz="800">
                <a:solidFill>
                  <a:schemeClr val="bg1"/>
                </a:solidFill>
                <a:latin typeface="Zoho Puvi-medium"/>
              </a:rPr>
              <a:t>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environment.</a:t>
            </a:r>
            <a:endParaRPr b="1" dirty="0" i="0" lang="en-US" sz="8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6" name="">
            <a:extLst>
              <a:ext uri="{17F8B3B0-D14C-4148-9C47-078CC806CE5E}">
                <a16:creationId xmlns:a16="http://schemas.microsoft.com/office/drawing/2010/main" id="{A35BBFCE-001A-41BA-9C49-58B1F697333E}"/>
              </a:ext>
            </a:extLst>
          </p:cNvPr>
          <p:cNvSpPr txBox="1">
            <a:spLocks noGrp="true"/>
          </p:cNvSpPr>
          <p:nvPr/>
        </p:nvSpPr>
        <p:spPr>
          <a:xfrm rot="0">
            <a:off x="169135" y="2771775"/>
            <a:ext cx="1139094" cy="88214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Risk score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is an indicator of your overall risk posture. It can be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low, medium, high,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or 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critical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.</a:t>
            </a:r>
            <a:endParaRPr b="1" dirty="0" i="0" lang="en-US" sz="800">
              <a:solidFill>
                <a:schemeClr val="bg1"/>
              </a:solidFill>
              <a:latin typeface="Zoho Puvi-medium"/>
            </a:endParaRPr>
          </a:p>
        </p:txBody>
      </p:sp>
      <p:cxnSp>
        <p:nvCxnSpPr>
          <p:cNvPr id="17" name="">
            <a:extLst>
              <a:ext uri="{6AD1C500-B8B2-469B-987B-41A9EDC872F7}">
                <a16:creationId xmlns:a16="http://schemas.microsoft.com/office/drawing/2010/main" id="{C49ED3DC-1768-4B2F-89DE-B012E337707E}"/>
              </a:ext>
            </a:extLst>
          </p:cNvPr>
          <p:cNvCxnSpPr/>
          <p:nvPr/>
        </p:nvCxnSpPr>
        <p:spPr>
          <a:xfrm flipH="true" flipV="true" rot="10800000">
            <a:off x="736968" y="2659275"/>
            <a:ext cx="781478" cy="0"/>
          </a:xfrm>
          <a:prstGeom prst="line">
            <a:avLst/>
          </a:prstGeom>
          <a:ln cap="flat" w="9525">
            <a:solidFill>
              <a:schemeClr val="bg1">
                <a:alpha val="44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8" name="">
            <a:extLst>
              <a:ext uri="{12E4C75E-AA23-41A3-8F8C-05BE903CB23F}">
                <a16:creationId xmlns:a16="http://schemas.microsoft.com/office/drawing/2010/main" id="{BF03E189-F166-46C7-82C2-20F9C4BB4497}"/>
              </a:ext>
            </a:extLst>
          </p:cNvPr>
          <p:cNvCxnSpPr/>
          <p:nvPr/>
        </p:nvCxnSpPr>
        <p:spPr>
          <a:xfrm flipH="false" flipV="true" rot="10800000">
            <a:off x="737101" y="2659418"/>
            <a:ext cx="0" cy="160534"/>
          </a:xfrm>
          <a:prstGeom prst="line">
            <a:avLst/>
          </a:prstGeom>
          <a:ln cap="flat" w="9525">
            <a:solidFill>
              <a:schemeClr val="bg1">
                <a:alpha val="44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9" name="">
            <a:extLst>
              <a:ext uri="{44EC6B0B-ACE9-4358-A08F-27B85D32FCF0}">
                <a16:creationId xmlns:a16="http://schemas.microsoft.com/office/drawing/2010/main" id="{449FF673-8684-40C2-AD67-AF1CF6D8BBE1}"/>
              </a:ext>
            </a:extLst>
          </p:cNvPr>
          <p:cNvCxnSpPr/>
          <p:nvPr/>
        </p:nvCxnSpPr>
        <p:spPr>
          <a:xfrm flipH="false" flipV="false" rot="10800000">
            <a:off x="3797617" y="3516134"/>
            <a:ext cx="4250169" cy="0"/>
          </a:xfrm>
          <a:prstGeom prst="line">
            <a:avLst/>
          </a:prstGeom>
          <a:ln cap="flat" w="9525">
            <a:solidFill>
              <a:schemeClr val="bg1">
                <a:alpha val="4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0" name="">
            <a:extLst>
              <a:ext uri="{90A5337C-69DF-4C4A-8837-B22F5600B674}">
                <a16:creationId xmlns:a16="http://schemas.microsoft.com/office/drawing/2010/main" id="{B4DCB48F-1717-4255-849B-8A4081E1BC4C}"/>
              </a:ext>
            </a:extLst>
          </p:cNvPr>
          <p:cNvCxnSpPr/>
          <p:nvPr/>
        </p:nvCxnSpPr>
        <p:spPr>
          <a:xfrm flipH="false" flipV="false" rot="0">
            <a:off x="3806818" y="3514725"/>
            <a:ext cx="0" cy="416337"/>
          </a:xfrm>
          <a:prstGeom prst="line">
            <a:avLst/>
          </a:prstGeom>
          <a:ln cap="flat" w="9525">
            <a:solidFill>
              <a:schemeClr val="bg1">
                <a:alpha val="4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21" name="">
            <a:extLst>
              <a:ext uri="{EAB8A2F2-DBCD-4CC6-9320-DB508CEC6C9C}">
                <a16:creationId xmlns:a16="http://schemas.microsoft.com/office/drawing/2010/main" id="{F0A19DDC-FC4E-4F2F-837C-FA0A16D2BB31}"/>
              </a:ext>
            </a:extLst>
          </p:cNvPr>
          <p:cNvSpPr txBox="1">
            <a:spLocks noGrp="true"/>
          </p:cNvSpPr>
          <p:nvPr/>
        </p:nvSpPr>
        <p:spPr>
          <a:xfrm rot="0">
            <a:off x="8031623" y="3192018"/>
            <a:ext cx="1139094" cy="88214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Risk exposure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 </a:t>
            </a: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signifies the percentage of objects vulnerable to a particular risk.</a:t>
            </a:r>
            <a:endParaRPr b="1" dirty="0" i="0" lang="en-US" sz="800">
              <a:solidFill>
                <a:schemeClr val="bg1"/>
              </a:solidFill>
              <a:latin typeface="Zoho Puvi-medium"/>
            </a:endParaRPr>
          </a:p>
        </p:txBody>
      </p:sp>
      <p:cxnSp>
        <p:nvCxnSpPr>
          <p:cNvPr id="22" name="">
            <a:extLst>
              <a:ext uri="{F72D6E11-1C4E-4492-919E-A8D306D26F6D}">
                <a16:creationId xmlns:a16="http://schemas.microsoft.com/office/drawing/2010/main" id="{4BDF4E13-92F5-4A9F-BE83-06DF62FBBE24}"/>
              </a:ext>
            </a:extLst>
          </p:cNvPr>
          <p:cNvCxnSpPr/>
          <p:nvPr/>
        </p:nvCxnSpPr>
        <p:spPr>
          <a:xfrm flipH="false" flipV="false" rot="16200000">
            <a:off x="5817612" y="2361819"/>
            <a:ext cx="2388860" cy="2714"/>
          </a:xfrm>
          <a:prstGeom prst="line">
            <a:avLst/>
          </a:prstGeom>
          <a:ln cap="flat" w="9525">
            <a:solidFill>
              <a:schemeClr val="bg1">
                <a:alpha val="4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23" name="">
            <a:extLst>
              <a:ext uri="{4E6390ED-731B-4B48-950B-205E9CD64806}">
                <a16:creationId xmlns:a16="http://schemas.microsoft.com/office/drawing/2010/main" id="{5B8A41F6-DBB3-4A53-A6A2-20B38E5464BC}"/>
              </a:ext>
            </a:extLst>
          </p:cNvPr>
          <p:cNvCxnSpPr/>
          <p:nvPr/>
        </p:nvCxnSpPr>
        <p:spPr>
          <a:xfrm flipH="false" flipV="false" rot="0">
            <a:off x="7014172" y="1174823"/>
            <a:ext cx="340645" cy="0"/>
          </a:xfrm>
          <a:prstGeom prst="line">
            <a:avLst/>
          </a:prstGeom>
          <a:ln cap="flat" w="9525">
            <a:solidFill>
              <a:schemeClr val="bg1">
                <a:alpha val="4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24" name="">
            <a:extLst>
              <a:ext uri="{29438E00-2AEB-4602-BF31-0E35A4CDD3E6}">
                <a16:creationId xmlns:a16="http://schemas.microsoft.com/office/drawing/2010/main" id="{5DF72DF6-2917-49A5-AA7F-542E623361A6}"/>
              </a:ext>
            </a:extLst>
          </p:cNvPr>
          <p:cNvSpPr txBox="1">
            <a:spLocks noGrp="true"/>
          </p:cNvSpPr>
          <p:nvPr/>
        </p:nvSpPr>
        <p:spPr>
          <a:xfrm rot="0">
            <a:off x="7434770" y="619125"/>
            <a:ext cx="1139094" cy="88214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800">
                <a:solidFill>
                  <a:schemeClr val="bg1"/>
                </a:solidFill>
                <a:latin typeface="Zoho Puvi-medium"/>
              </a:rPr>
              <a:t>Filter and prioritize risk indicators based on their risk severity.</a:t>
            </a:r>
            <a:endParaRPr b="1" dirty="0" i="0" lang="en-US" sz="8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id="25" name="">
            <a:extLst>
              <a:ext uri="{3119106A-6E50-425A-B4B0-434614AA7912}">
                <a16:creationId xmlns:a16="http://schemas.microsoft.com/office/drawing/2010/main" id="{7A772A3D-497F-4932-A2BD-8AC11E980FE8}"/>
              </a:ext>
            </a:extLst>
          </p:cNvPr>
          <p:cNvSpPr/>
          <p:nvPr/>
        </p:nvSpPr>
        <p:spPr>
          <a:xfrm flipH="false" flipV="false" rot="0">
            <a:off x="6956307" y="3519954"/>
            <a:ext cx="96487" cy="96487"/>
          </a:xfrm>
          <a:prstGeom prst="ellipse">
            <a:avLst/>
          </a:prstGeom>
          <a:solidFill>
            <a:srgbClr val="0055f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6" name="">
            <a:extLst>
              <a:ext uri="{B2BA68EE-4626-4D20-B650-36490B9B5836}">
                <a16:creationId xmlns:a16="http://schemas.microsoft.com/office/drawing/2010/main" id="{36A987CA-7AB1-4056-A127-BBA5AA9639CC}"/>
              </a:ext>
            </a:extLst>
          </p:cNvPr>
          <p:cNvSpPr/>
          <p:nvPr/>
        </p:nvSpPr>
        <p:spPr>
          <a:xfrm flipH="false" flipV="false" rot="0">
            <a:off x="6981130" y="3544776"/>
            <a:ext cx="44673" cy="44673"/>
          </a:xfrm>
          <a:prstGeom prst="ellipse">
            <a:avLst/>
          </a:prstGeom>
          <a:solidFill>
            <a:schemeClr val="bg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7" name="">
            <a:extLst>
              <a:ext uri="{DF79E2B8-0F8F-43CE-9B4A-97CA24EC4EC1}">
                <a16:creationId xmlns:a16="http://schemas.microsoft.com/office/drawing/2010/main" id="{E7341090-6878-4274-9243-D0EBDEED53C0}"/>
              </a:ext>
            </a:extLst>
          </p:cNvPr>
          <p:cNvSpPr/>
          <p:nvPr/>
        </p:nvSpPr>
        <p:spPr>
          <a:xfrm flipH="false" flipV="false" rot="0">
            <a:off x="1508007" y="2605554"/>
            <a:ext cx="96487" cy="96487"/>
          </a:xfrm>
          <a:prstGeom prst="ellipse">
            <a:avLst/>
          </a:prstGeom>
          <a:solidFill>
            <a:srgbClr val="0055f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8" name="">
            <a:extLst>
              <a:ext uri="{D2ABB315-7E1C-4079-9607-B6D858A85384}">
                <a16:creationId xmlns:a16="http://schemas.microsoft.com/office/drawing/2010/main" id="{97DEC083-B324-49DC-AB3A-8288062711CB}"/>
              </a:ext>
            </a:extLst>
          </p:cNvPr>
          <p:cNvSpPr/>
          <p:nvPr/>
        </p:nvSpPr>
        <p:spPr>
          <a:xfrm flipH="false" flipV="false" rot="0">
            <a:off x="1532829" y="2630376"/>
            <a:ext cx="44673" cy="44673"/>
          </a:xfrm>
          <a:prstGeom prst="ellipse">
            <a:avLst/>
          </a:prstGeom>
          <a:solidFill>
            <a:schemeClr val="bg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9" name="">
            <a:extLst>
              <a:ext uri="{D4A11C2A-9730-4988-8A96-9A1606FEF9A0}">
                <a16:creationId xmlns:a16="http://schemas.microsoft.com/office/drawing/2010/main" id="{27D28540-5EBA-4257-AF1A-B3990E6537E4}"/>
              </a:ext>
            </a:extLst>
          </p:cNvPr>
          <p:cNvSpPr/>
          <p:nvPr/>
        </p:nvSpPr>
        <p:spPr>
          <a:xfrm flipH="false" flipV="false" rot="0">
            <a:off x="3755907" y="3862854"/>
            <a:ext cx="96487" cy="96487"/>
          </a:xfrm>
          <a:prstGeom prst="ellipse">
            <a:avLst/>
          </a:prstGeom>
          <a:solidFill>
            <a:srgbClr val="0055f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0" name="">
            <a:extLst>
              <a:ext uri="{ED8A225D-6FBB-478C-AFD1-1C0F3FB4A9B9}">
                <a16:creationId xmlns:a16="http://schemas.microsoft.com/office/drawing/2010/main" id="{7DA60A4C-55D6-4558-B793-4DB8445E69CE}"/>
              </a:ext>
            </a:extLst>
          </p:cNvPr>
          <p:cNvSpPr/>
          <p:nvPr/>
        </p:nvSpPr>
        <p:spPr>
          <a:xfrm flipH="false" flipV="false" rot="0">
            <a:off x="3780729" y="3887676"/>
            <a:ext cx="44673" cy="44673"/>
          </a:xfrm>
          <a:prstGeom prst="ellipse">
            <a:avLst/>
          </a:prstGeom>
          <a:solidFill>
            <a:schemeClr val="bg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1" name="">
            <a:extLst>
              <a:ext uri="{2FE3B09D-B791-460E-9F18-38CEE0F14DC6}">
                <a16:creationId xmlns:a16="http://schemas.microsoft.com/office/drawing/2010/main" id="{78668DE3-21EA-41E0-B030-98CAA991095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186128" y="4710893"/>
            <a:ext cx="963312" cy="257604"/>
          </a:xfrm>
          <a:prstGeom prst="rect">
            <a:avLst/>
          </a:prstGeom>
          <a:noFill/>
        </p:spPr>
      </p:pic>
    </p:spTree>
    <p:extLst>
      <p:ext uri="{F71B123C-6B1A-4E8A-A486-FDA666B01AF9}">
        <p14:creationId xmlns:p14="http://schemas.microsoft.com/office/powerpoint/2010/main" val="1716373404994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1477117F-2F95-4657-8288-561130C54D8A}">
                <a16:creationId xmlns:a16="http://schemas.microsoft.com/office/drawing/2010/main" id="{4F967814-6E98-4F72-9E71-2E7430BB7131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32128A88-EA6B-46B0-BADA-1AFC8B2C94E9}">
                <a16:creationId xmlns:a16="http://schemas.microsoft.com/office/drawing/2010/main" id="{5D0B3D30-AD0A-44E0-99B9-5F450C322A40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-6334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F2AB7896-7DE4-4955-A3C8-9C0160E54A8C}">
                <a16:creationId xmlns:a16="http://schemas.microsoft.com/office/drawing/2010/main" id="{0D1F77D6-41B4-4F8B-B78F-B97AC0EAA6B6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4CB8C285-50E7-4858-9B4A-233A17AE291F}">
                <a16:creationId xmlns:a16="http://schemas.microsoft.com/office/drawing/2010/main" id="{1DA815BF-DF79-4DFE-9650-56807532D870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8903FDC7-846D-452B-BB86-32F6E0BB2638}">
                <a16:creationId xmlns:a16="http://schemas.microsoft.com/office/drawing/2010/main" id="{1140F8B5-1BB0-4A36-BA94-F2D847D8953C}"/>
              </a:ext>
            </a:extLst>
          </p:cNvPr>
          <p:cNvSpPr txBox="1"/>
          <p:nvPr/>
        </p:nvSpPr>
        <p:spPr>
          <a:xfrm flipH="false" flipV="false" rot="0">
            <a:off x="-50225" y="1506007"/>
            <a:ext cx="2899581" cy="71231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000">
                <a:solidFill>
                  <a:srgbClr val="ff8d70"/>
                </a:solidFill>
                <a:latin typeface="Zoho Puvi"/>
              </a:rPr>
              <a:t>AD</a:t>
            </a:r>
            <a:r>
              <a:rPr b="1" dirty="0" i="0" lang="en-US" sz="2000">
                <a:solidFill>
                  <a:srgbClr val="ff8d70"/>
                </a:solidFill>
                <a:latin typeface="Zoho Puvi"/>
              </a:rPr>
              <a:t> and M365</a:t>
            </a:r>
            <a:r>
              <a:rPr b="1" dirty="0" i="0" lang="en-US" sz="2000">
                <a:solidFill>
                  <a:srgbClr val="ff8d70"/>
                </a:solidFill>
                <a:latin typeface="Zoho Puvi"/>
              </a:rPr>
              <a:t> </a:t>
            </a:r>
          </a:p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000">
                <a:solidFill>
                  <a:schemeClr val="bg2"/>
                </a:solidFill>
                <a:latin typeface="Zoho Puvi"/>
              </a:rPr>
              <a:t>Risk Assessment</a:t>
            </a:r>
            <a:endParaRPr b="1" dirty="0" i="0" lang="en-US" sz="2000">
              <a:solidFill>
                <a:schemeClr val="bg2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809A88DE-C243-4880-8CFC-5B6E8EBDCF5A}">
                <a16:creationId xmlns:a16="http://schemas.microsoft.com/office/drawing/2010/main" id="{1A572404-07F3-4B5C-A02B-9C30032FCD03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8" name="">
            <a:extLst>
              <a:ext uri="{F2D12E40-FEB7-48C8-B79B-0A29927D8119}">
                <a16:creationId xmlns:a16="http://schemas.microsoft.com/office/drawing/2010/main" id="{A7588133-BFFC-4BE9-8A0C-FAF9D6BD2928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9" name="">
            <a:extLst>
              <a:ext uri="{5CBEF94F-A227-4789-A06E-A2111F9CCB3C}">
                <a16:creationId xmlns:a16="http://schemas.microsoft.com/office/drawing/2010/main" id="{272A4C5B-D645-4A8D-BD3B-F6FF775CCEFD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hidden="false" id="10" name="">
            <a:extLst>
              <a:ext uri="{97D0FE0D-CC22-4D2A-8FD7-142EB7FA47C0}">
                <a16:creationId xmlns:a16="http://schemas.microsoft.com/office/drawing/2010/main" id="{FE972D08-9C62-47D6-AF46-B7A5D472C803}"/>
              </a:ext>
            </a:extLst>
          </p:cNvPr>
          <p:cNvSpPr txBox="1">
            <a:spLocks noGrp="true"/>
          </p:cNvSpPr>
          <p:nvPr/>
        </p:nvSpPr>
        <p:spPr>
          <a:xfrm rot="0">
            <a:off x="412375" y="2219325"/>
            <a:ext cx="2436980" cy="164247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Plus conducts a thorough analysis of AD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and Microsoft 365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risk levels, using indicators such as privileged and non-privileged user accounts, computers, and groups to assess potential vulnerabilities.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1" name="">
            <a:extLst>
              <a:ext uri="{383CA154-D68C-4B3E-9B9C-45B505A7A9BD}">
                <a16:creationId xmlns:a16="http://schemas.microsoft.com/office/drawing/2010/main" id="{EE9F8DBF-1BD3-421B-8DA8-5F54A5E209F2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499704" y="1038225"/>
            <a:ext cx="5192596" cy="2919518"/>
          </a:xfrm>
          <a:prstGeom prst="rect">
            <a:avLst/>
          </a:prstGeom>
          <a:noFill/>
        </p:spPr>
      </p:pic>
      <p:pic>
        <p:nvPicPr>
          <p:cNvPr id="12" name="">
            <a:extLst>
              <a:ext uri="{F75C5E65-B4A4-4FEF-9928-4555602BD818}">
                <a16:creationId xmlns:a16="http://schemas.microsoft.com/office/drawing/2010/main" id="{DC0AC706-3B20-4B5D-95A4-197AFBE94003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</p:spTree>
    <p:extLst>
      <p:ext uri="{138EE6FE-6778-4AF2-9747-B125A4254B1A}">
        <p14:creationId xmlns:p14="http://schemas.microsoft.com/office/powerpoint/2010/main" val="1716373404996"/>
      </p:ext>
    </p:extLst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9F1B8005-3249-40D4-A6F3-41518742BD75}">
                <a16:creationId xmlns:a16="http://schemas.microsoft.com/office/drawing/2010/main" id="{0A3288E7-9FD3-45FE-B2FE-57124D25AFC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85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5DD7FB18-D2C5-47BD-98DF-94EB3FE6FBA6}">
                <a16:creationId xmlns:a16="http://schemas.microsoft.com/office/drawing/2010/main" id="{D9950C07-BAC4-4303-87D6-590EA3ADE026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00000"/>
          </a:blip>
          <a:stretch>
            <a:fillRect/>
          </a:stretch>
        </p:blipFill>
        <p:spPr>
          <a:xfrm flipH="false" flipV="false" rot="0">
            <a:off x="-88325" y="2558357"/>
            <a:ext cx="9327537" cy="1796015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8EEC89D0-6D77-4082-B34E-4D47D6A6FC03}">
                <a16:creationId xmlns:a16="http://schemas.microsoft.com/office/drawing/2010/main" id="{C1AFEA96-1886-4906-9A89-EC61E869F1B6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5" name="">
            <a:extLst>
              <a:ext uri="{4D22AE78-D166-4114-8AF2-C312434048F4}">
                <a16:creationId xmlns:a16="http://schemas.microsoft.com/office/drawing/2010/main" id="{386BAE41-C9E9-465D-AD4B-43057E127B2B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pic>
        <p:nvPicPr>
          <p:cNvPr id="6" name="">
            <a:extLst>
              <a:ext uri="{6AC2C8BA-A5F8-4E83-ADBE-AF5A2F747B5D}">
                <a16:creationId xmlns:a16="http://schemas.microsoft.com/office/drawing/2010/main" id="{10D0C857-D4BB-4705-A2C1-29C102A69447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00000"/>
          </a:blip>
          <a:stretch>
            <a:fillRect/>
          </a:stretch>
        </p:blipFill>
        <p:spPr>
          <a:xfrm flipH="false" flipV="false" rot="0">
            <a:off x="-88325" y="2558357"/>
            <a:ext cx="9327537" cy="1796015"/>
          </a:xfrm>
          <a:prstGeom prst="rect">
            <a:avLst/>
          </a:prstGeom>
          <a:noFill/>
        </p:spPr>
      </p:pic>
      <p:sp>
        <p:nvSpPr>
          <p:cNvPr id="7" name="">
            <a:extLst>
              <a:ext uri="{867C7AFD-7FA9-4147-BA1A-3C34392362BA}">
                <a16:creationId xmlns:a16="http://schemas.microsoft.com/office/drawing/2010/main" id="{02059CFD-151E-4BEA-83CA-42F5B6B680CC}"/>
              </a:ext>
            </a:extLst>
          </p:cNvPr>
          <p:cNvSpPr/>
          <p:nvPr/>
        </p:nvSpPr>
        <p:spPr>
          <a:xfrm flipH="false" flipV="false" rot="16200000">
            <a:off x="7264660" y="-2532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8" name="">
            <a:extLst>
              <a:ext uri="{1521510B-184C-4F75-85B9-0E1D52D63C54}">
                <a16:creationId xmlns:a16="http://schemas.microsoft.com/office/drawing/2010/main" id="{1B9EDD8F-D656-429D-8019-67F1DF9D5EB1}"/>
              </a:ext>
            </a:extLst>
          </p:cNvPr>
          <p:cNvSpPr txBox="1">
            <a:spLocks noGrp="true"/>
          </p:cNvSpPr>
          <p:nvPr/>
        </p:nvSpPr>
        <p:spPr>
          <a:xfrm rot="0">
            <a:off x="1526724" y="1420168"/>
            <a:ext cx="5821994" cy="62719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Plus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conducts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assessments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of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active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risks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within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your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identity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environment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.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All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identified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risk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indicators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undergo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comprehensive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three-phase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computation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process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.</a:t>
            </a:r>
            <a:endParaRPr b="0" dirty="0" err="1" i="0" lang="en-US" sz="1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E563884E-13F4-447E-B022-FB993D6EF31F}">
                <a16:creationId xmlns:a16="http://schemas.microsoft.com/office/drawing/2010/main" id="{D6B73F7A-732B-4C05-84AD-8828EC32063A}"/>
              </a:ext>
            </a:extLst>
          </p:cNvPr>
          <p:cNvSpPr txBox="1">
            <a:spLocks noGrp="true"/>
          </p:cNvSpPr>
          <p:nvPr/>
        </p:nvSpPr>
        <p:spPr>
          <a:xfrm rot="0">
            <a:off x="514254" y="3455022"/>
            <a:ext cx="1274435" cy="54989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Determining </a:t>
            </a:r>
            <a:br>
              <a:rPr b="0" dirty="0" i="0" lang="en-US" sz="1000">
                <a:solidFill>
                  <a:schemeClr val="bg1"/>
                </a:solidFill>
                <a:latin typeface="Zoho Puvi"/>
              </a:rPr>
            </a:b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the severity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0" name="">
            <a:extLst>
              <a:ext uri="{50B59E87-7FFF-4021-B5FE-9D3177180E9B}">
                <a16:creationId xmlns:a16="http://schemas.microsoft.com/office/drawing/2010/main" id="{A020AA83-77A2-48E6-8111-6FD5062FD061}"/>
              </a:ext>
            </a:extLst>
          </p:cNvPr>
          <p:cNvSpPr txBox="1"/>
          <p:nvPr/>
        </p:nvSpPr>
        <p:spPr>
          <a:xfrm flipH="false" flipV="false" rot="0">
            <a:off x="1526724" y="733425"/>
            <a:ext cx="5631494" cy="55843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100000"/>
                  </a:schemeClr>
                </a:solidFill>
              </a:defRPr>
            </a:defPPr>
          </a:lstStyle>
          <a:p>
            <a:pPr algn="ctr" lvl="1" rtl="false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buNone/>
              <a:defRPr dirty="0" lang="en-US" sz="1400">
                <a:solidFill>
                  <a:schemeClr val="bg1">
                    <a:alpha val="100000"/>
                  </a:schemeClr>
                </a:solidFill>
              </a:defRPr>
            </a:pPr>
            <a:r>
              <a:rPr b="1" cap="none" dirty="0" i="0" lang="en-US" sz="3200">
                <a:solidFill>
                  <a:srgbClr val="ff8d70"/>
                </a:solidFill>
                <a:latin typeface="Zoho Puvi"/>
              </a:rPr>
              <a:t>Risk </a:t>
            </a:r>
            <a:r>
              <a:rPr b="1" cap="none" dirty="0" i="0" lang="en-US" sz="3200">
                <a:solidFill>
                  <a:srgbClr val="ff8d70"/>
                </a:solidFill>
                <a:latin typeface="Zoho Puvi"/>
              </a:rPr>
              <a:t>s</a:t>
            </a:r>
            <a:r>
              <a:rPr b="1" cap="none" dirty="0" i="0" lang="en-US" sz="3200">
                <a:solidFill>
                  <a:srgbClr val="ff8d70"/>
                </a:solidFill>
                <a:latin typeface="Zoho Puvi"/>
              </a:rPr>
              <a:t>core </a:t>
            </a:r>
            <a:r>
              <a:rPr b="1" cap="none" dirty="0" i="0" lang="en-US" sz="3200">
                <a:solidFill>
                  <a:schemeClr val="bg1"/>
                </a:solidFill>
                <a:latin typeface="Zoho Puvi"/>
              </a:rPr>
              <a:t>computation</a:t>
            </a:r>
            <a:endParaRPr b="1" cap="none" dirty="0" i="0" lang="en-US" sz="3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8F0E891B-8E4E-4CDC-A626-30B7F90F8D09}">
                <a16:creationId xmlns:a16="http://schemas.microsoft.com/office/drawing/2010/main" id="{75DA811D-7B8E-4769-B8B7-311315DB6A71}"/>
              </a:ext>
            </a:extLst>
          </p:cNvPr>
          <p:cNvSpPr txBox="1">
            <a:spLocks noGrp="true"/>
          </p:cNvSpPr>
          <p:nvPr/>
        </p:nvSpPr>
        <p:spPr>
          <a:xfrm rot="0">
            <a:off x="771096" y="3133725"/>
            <a:ext cx="1895341" cy="43304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4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Phase </a:t>
            </a:r>
            <a:r>
              <a:rPr b="1" dirty="0" i="0" lang="en-US" sz="14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1</a:t>
            </a:r>
            <a:endParaRPr b="1" dirty="0" i="0" lang="en-US" sz="14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A6D11915-DED9-411D-9476-C6A1A84F9610}">
                <a16:creationId xmlns:a16="http://schemas.microsoft.com/office/drawing/2010/main" id="{77C96009-62A1-4DB8-813A-65F5DA452804}"/>
              </a:ext>
            </a:extLst>
          </p:cNvPr>
          <p:cNvSpPr txBox="1">
            <a:spLocks noGrp="true"/>
          </p:cNvSpPr>
          <p:nvPr/>
        </p:nvSpPr>
        <p:spPr>
          <a:xfrm rot="0">
            <a:off x="3848100" y="3105150"/>
            <a:ext cx="834390" cy="43304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4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Phase 2</a:t>
            </a:r>
            <a:endParaRPr b="1" dirty="0" i="0" lang="en-US" sz="14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hidden="false" id="13" name="">
            <a:extLst>
              <a:ext uri="{14B46B2D-A38A-43E6-9F17-E70EF10E66FF}">
                <a16:creationId xmlns:a16="http://schemas.microsoft.com/office/drawing/2010/main" id="{C99F0E0B-37CF-4F4B-BB59-7D3AB85972FE}"/>
              </a:ext>
            </a:extLst>
          </p:cNvPr>
          <p:cNvSpPr txBox="1">
            <a:spLocks noGrp="true"/>
          </p:cNvSpPr>
          <p:nvPr/>
        </p:nvSpPr>
        <p:spPr>
          <a:xfrm rot="0">
            <a:off x="3409950" y="3426447"/>
            <a:ext cx="1718719" cy="54989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Assigning weightage and calculating risk exposure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14" name="">
            <a:extLst>
              <a:ext uri="{6BF57603-6A76-4C85-A603-CFDD73FAA789}">
                <a16:creationId xmlns:a16="http://schemas.microsoft.com/office/drawing/2010/main" id="{CDB99D1F-7DE8-4169-9F9A-424F6D5CA059}"/>
              </a:ext>
            </a:extLst>
          </p:cNvPr>
          <p:cNvSpPr txBox="1">
            <a:spLocks noGrp="true"/>
          </p:cNvSpPr>
          <p:nvPr/>
        </p:nvSpPr>
        <p:spPr>
          <a:xfrm rot="0">
            <a:off x="6829558" y="3014955"/>
            <a:ext cx="1895341" cy="43304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4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Phase 3</a:t>
            </a:r>
            <a:endParaRPr b="1" dirty="0" i="0" lang="en-US" sz="14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hidden="false" id="15" name="">
            <a:extLst>
              <a:ext uri="{95AD3C3B-3070-4001-9DBC-FB7B2CBB2122}">
                <a16:creationId xmlns:a16="http://schemas.microsoft.com/office/drawing/2010/main" id="{64E9D5C1-4530-4737-9B5C-1BF66D305188}"/>
              </a:ext>
            </a:extLst>
          </p:cNvPr>
          <p:cNvSpPr txBox="1">
            <a:spLocks noGrp="true"/>
          </p:cNvSpPr>
          <p:nvPr/>
        </p:nvSpPr>
        <p:spPr>
          <a:xfrm rot="0">
            <a:off x="6610816" y="3336252"/>
            <a:ext cx="1274435" cy="54989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Determining the risk score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6" name="">
            <a:extLst>
              <a:ext uri="{961EA25F-6449-45D8-B171-43A3E6255336}">
                <a16:creationId xmlns:a16="http://schemas.microsoft.com/office/drawing/2010/main" id="{B5734CA5-2701-426A-BFEB-C095B5E1D5B5}"/>
              </a:ext>
            </a:extLst>
          </p:cNvPr>
          <p:cNvSpPr/>
          <p:nvPr/>
        </p:nvSpPr>
        <p:spPr>
          <a:xfrm flipH="false" flipV="false" rot="0">
            <a:off x="1104900" y="2717482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7" name="">
            <a:extLst>
              <a:ext uri="{76569943-FBAB-4F26-9440-7A0DBB09D84C}">
                <a16:creationId xmlns:a16="http://schemas.microsoft.com/office/drawing/2010/main" id="{4FF5629B-86F3-4AB9-88CE-840FC38FABD5}"/>
              </a:ext>
            </a:extLst>
          </p:cNvPr>
          <p:cNvSpPr/>
          <p:nvPr/>
        </p:nvSpPr>
        <p:spPr>
          <a:xfrm flipH="false" flipV="false" rot="0">
            <a:off x="4167511" y="4299908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8" name="">
            <a:extLst>
              <a:ext uri="{62964A5C-15CE-4137-96FF-78B42C0E6306}">
                <a16:creationId xmlns:a16="http://schemas.microsoft.com/office/drawing/2010/main" id="{B1A27038-C27B-4D66-ACEE-86948A94EB2E}"/>
              </a:ext>
            </a:extLst>
          </p:cNvPr>
          <p:cNvSpPr/>
          <p:nvPr/>
        </p:nvSpPr>
        <p:spPr>
          <a:xfrm flipH="false" flipV="false" rot="0">
            <a:off x="7158218" y="2536669"/>
            <a:ext cx="78143" cy="78143"/>
          </a:xfrm>
          <a:prstGeom prst="diamond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9" name="">
            <a:extLst>
              <a:ext uri="{93C2C350-6742-4A54-86C9-13D8FA8F256D}">
                <a16:creationId xmlns:a16="http://schemas.microsoft.com/office/drawing/2010/main" id="{EF221680-89ED-474F-8671-DFCB88E358A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4038600" y="2770475"/>
            <a:ext cx="467460" cy="364549"/>
          </a:xfrm>
          <a:prstGeom prst="rect">
            <a:avLst/>
          </a:prstGeom>
          <a:noFill/>
        </p:spPr>
      </p:pic>
      <p:pic>
        <p:nvPicPr>
          <p:cNvPr id="20" name="">
            <a:extLst>
              <a:ext uri="{3D55508B-8746-4D23-8427-742E0A8FD027}">
                <a16:creationId xmlns:a16="http://schemas.microsoft.com/office/drawing/2010/main" id="{0ECEAC33-94C1-42DD-887A-5B82865D00FB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7010066" y="2786605"/>
            <a:ext cx="497389" cy="287064"/>
          </a:xfrm>
          <a:prstGeom prst="rect">
            <a:avLst/>
          </a:prstGeom>
          <a:noFill/>
        </p:spPr>
      </p:pic>
      <p:pic>
        <p:nvPicPr>
          <p:cNvPr id="21" name="">
            <a:extLst>
              <a:ext uri="{FB7B3D17-72BC-4969-BCC8-8999199F4A23}">
                <a16:creationId xmlns:a16="http://schemas.microsoft.com/office/drawing/2010/main" id="{D4C9FD4F-D49F-498E-AC85-4E12767FEF6C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1012306" y="2935051"/>
            <a:ext cx="333914" cy="297581"/>
          </a:xfrm>
          <a:prstGeom prst="rect">
            <a:avLst/>
          </a:prstGeom>
          <a:noFill/>
        </p:spPr>
      </p:pic>
      <p:pic>
        <p:nvPicPr>
          <p:cNvPr id="22" name="">
            <a:extLst>
              <a:ext uri="{E5747761-EC22-4ABC-AAFA-4402735856E4}">
                <a16:creationId xmlns:a16="http://schemas.microsoft.com/office/drawing/2010/main" id="{9FF0BFC7-BEE2-476F-BF2C-75E9CA389164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sp>
        <p:nvSpPr>
          <p:cNvPr hidden="false" id="23" name="">
            <a:extLst>
              <a:ext uri="{564E5EA9-0D2D-4D6A-8376-09BE040BE234}">
                <a16:creationId xmlns:a16="http://schemas.microsoft.com/office/drawing/2010/main" id="{67EAE6CE-0BA5-48B6-8CC3-169D5EC14CA1}"/>
              </a:ext>
            </a:extLst>
          </p:cNvPr>
          <p:cNvSpPr txBox="1">
            <a:spLocks noGrp="true"/>
          </p:cNvSpPr>
          <p:nvPr/>
        </p:nvSpPr>
        <p:spPr>
          <a:xfrm rot="0">
            <a:off x="1526724" y="4514850"/>
            <a:ext cx="5821994" cy="62719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For an in-depth explanation of the detailed risk scoring methodology,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 click </a:t>
            </a:r>
            <a:r>
              <a:rPr b="0" dirty="0" i="0" lang="en-US" sz="1000">
                <a:solidFill>
                  <a:schemeClr val="bg1"/>
                </a:solidFill>
                <a:latin typeface="Zoho Puvi"/>
                <a:hlinkClick r:id="rId9"/>
              </a:rPr>
              <a:t>here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.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</p:spTree>
    <p:extLst>
      <p:ext uri="{1F5BB6D0-EDCC-4460-9C36-3C38519A14D5}">
        <p14:creationId xmlns:p14="http://schemas.microsoft.com/office/powerpoint/2010/main" val="1716373404999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AFA3BDDB-6331-4200-A1E1-55EBE5A0312F}">
                <a16:creationId xmlns:a16="http://schemas.microsoft.com/office/drawing/2010/main" id="{A949B3E4-4ACA-450E-8CE7-EF5AC08748D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7D4065B6-383E-4FC3-88FD-468745C49A8A}">
                <a16:creationId xmlns:a16="http://schemas.microsoft.com/office/drawing/2010/main" id="{2E6C1790-897C-40BA-8252-DA3534484FBF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5C6714BC-421E-4F73-A1C6-8A69112F8CB8}">
                <a16:creationId xmlns:a16="http://schemas.microsoft.com/office/drawing/2010/main" id="{545ADC4B-E5B5-46FA-9BC6-3BAECFAC291C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ACEA4EB5-EAE0-4067-8B76-81AD75871FF4}">
                <a16:creationId xmlns:a16="http://schemas.microsoft.com/office/drawing/2010/main" id="{3896DC1F-E49D-476B-A0A9-C31CB345D0FB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56036564-6C77-4B42-BCBF-7E149BA05596}">
                <a16:creationId xmlns:a16="http://schemas.microsoft.com/office/drawing/2010/main" id="{D6D008E7-AA3B-4C08-B2DB-AD138BB07E91}"/>
              </a:ext>
            </a:extLst>
          </p:cNvPr>
          <p:cNvSpPr txBox="1"/>
          <p:nvPr/>
        </p:nvSpPr>
        <p:spPr>
          <a:xfrm flipH="false" flipV="false" rot="0">
            <a:off x="64074" y="1963207"/>
            <a:ext cx="2899581" cy="67421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000">
                <a:solidFill>
                  <a:srgbClr val="ff8d70"/>
                </a:solidFill>
                <a:latin typeface="Zoho Puvi"/>
              </a:rPr>
              <a:t>Remediation </a:t>
            </a:r>
            <a:r>
              <a:rPr b="1" dirty="0" i="0" lang="en-US" sz="2000">
                <a:solidFill>
                  <a:schemeClr val="bg1"/>
                </a:solidFill>
                <a:latin typeface="Zoho Puvi"/>
              </a:rPr>
              <a:t>measures</a:t>
            </a:r>
            <a:endParaRPr b="1" dirty="0" i="0" lang="en-US" sz="2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38D57872-8BD5-4813-B3BB-7DFF4F5CC940}">
                <a16:creationId xmlns:a16="http://schemas.microsoft.com/office/drawing/2010/main" id="{3DA206C3-3C07-4845-AECB-A2C18B57F7C4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8" name="">
            <a:extLst>
              <a:ext uri="{5BAE7F27-8A06-4C6C-86BF-4B0BE7CFC41B}">
                <a16:creationId xmlns:a16="http://schemas.microsoft.com/office/drawing/2010/main" id="{0B2EF9BF-8348-4ADC-ADC2-CB4BC5FF9254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9" name="">
            <a:extLst>
              <a:ext uri="{D9FB7C70-295E-424D-AAA3-BF1F6C6604F6}">
                <a16:creationId xmlns:a16="http://schemas.microsoft.com/office/drawing/2010/main" id="{722A9674-EEA6-4224-9FBD-AAFA5083DD09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hidden="false" id="10" name="">
            <a:extLst>
              <a:ext uri="{F3FB6AED-9670-4D6C-860A-3D6EB5210F62}">
                <a16:creationId xmlns:a16="http://schemas.microsoft.com/office/drawing/2010/main" id="{81E5D92D-12D6-4FD5-BAC7-8ABAF8D1DFF4}"/>
              </a:ext>
            </a:extLst>
          </p:cNvPr>
          <p:cNvSpPr txBox="1">
            <a:spLocks noGrp="true"/>
          </p:cNvSpPr>
          <p:nvPr/>
        </p:nvSpPr>
        <p:spPr>
          <a:xfrm rot="0">
            <a:off x="526675" y="2562225"/>
            <a:ext cx="2436980" cy="164247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P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lus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provides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 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Remediation</a:t>
            </a:r>
            <a:r>
              <a:rPr b="1" dirty="0" err="1" i="0" lang="en-US" sz="1000">
                <a:solidFill>
                  <a:schemeClr val="bg1"/>
                </a:solidFill>
                <a:latin typeface="Zoho Puvi"/>
              </a:rPr>
              <a:t> </a:t>
            </a:r>
            <a:r>
              <a:rPr b="1" dirty="0" i="0" lang="en-US" sz="1000">
                <a:solidFill>
                  <a:schemeClr val="bg1"/>
                </a:solidFill>
                <a:latin typeface="Zoho Puvi"/>
              </a:rPr>
              <a:t>measures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based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on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MITRE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framework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to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eliminate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the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identified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risk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indicator</a:t>
            </a:r>
            <a:r>
              <a:rPr b="0" dirty="0" err="1" i="0" lang="en-US" sz="1000">
                <a:solidFill>
                  <a:schemeClr val="bg1"/>
                </a:solidFill>
                <a:latin typeface="Zoho Puvi"/>
              </a:rPr>
              <a:t>.</a:t>
            </a:r>
            <a:endParaRPr b="0" dirty="0" err="1" i="0" lang="en-US" sz="10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1" name="">
            <a:extLst>
              <a:ext uri="{270476AC-BA32-4CD2-91F5-0C729516034E}">
                <a16:creationId xmlns:a16="http://schemas.microsoft.com/office/drawing/2010/main" id="{B9EE9FD1-953D-4B8C-B76C-F1A0BF7573F6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648757" y="1394933"/>
            <a:ext cx="387565" cy="450755"/>
          </a:xfrm>
          <a:prstGeom prst="rect">
            <a:avLst/>
          </a:prstGeom>
          <a:noFill/>
        </p:spPr>
      </p:pic>
      <p:pic>
        <p:nvPicPr>
          <p:cNvPr id="12" name="">
            <a:extLst>
              <a:ext uri="{65781791-B75A-451C-928C-AA36740C0331}">
                <a16:creationId xmlns:a16="http://schemas.microsoft.com/office/drawing/2010/main" id="{C3481DE2-F94E-47F7-822B-3EA23ABAE29B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3037435" y="1056812"/>
            <a:ext cx="5659930" cy="3182274"/>
          </a:xfrm>
          <a:prstGeom prst="rect">
            <a:avLst/>
          </a:prstGeom>
          <a:noFill/>
        </p:spPr>
      </p:pic>
      <p:pic>
        <p:nvPicPr>
          <p:cNvPr id="13" name="">
            <a:extLst>
              <a:ext uri="{9991E067-47F8-4CFD-B9B4-CDB50664C11B}">
                <a16:creationId xmlns:a16="http://schemas.microsoft.com/office/drawing/2010/main" id="{8C88D40D-0A44-41F2-9B19-D616A1A5E2A8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pic>
        <p:nvPicPr>
          <p:cNvPr id="14" name="">
            <a:extLst>
              <a:ext uri="{D3B7A9D0-40E6-4F60-98C3-3290DEA33E0C}">
                <a16:creationId xmlns:a16="http://schemas.microsoft.com/office/drawing/2010/main" id="{7DACD727-776E-452F-9D6C-DD82EEC2EC91}"/>
              </a:ext>
            </a:extLst>
          </p:cNvPr>
          <p:cNvPicPr>
            <a:picLocks noChangeAspect="true"/>
          </p:cNvPicPr>
          <p:nvPr/>
        </p:nvPicPr>
        <p:blipFill>
          <a:blip r:embed="rId7">
            <a:duotone>
              <a:srgbClr val="000000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false" flipV="false" rot="0">
            <a:off x="6369205" y="2433447"/>
            <a:ext cx="2683331" cy="567013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A2C6178A-3430-4AC5-83B2-67919634A50A}">
                <a16:creationId xmlns:a16="http://schemas.microsoft.com/office/drawing/2010/main" id="{0739C193-1F78-4F8C-A5DF-2C50DAA15464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6381302" y="2459164"/>
            <a:ext cx="123316" cy="181548"/>
          </a:xfrm>
          <a:prstGeom prst="rect">
            <a:avLst/>
          </a:prstGeom>
          <a:noFill/>
        </p:spPr>
      </p:pic>
    </p:spTree>
    <p:extLst>
      <p:ext uri="{98AD0099-9F40-472F-AF5D-4EF3E7A02815}">
        <p14:creationId xmlns:p14="http://schemas.microsoft.com/office/powerpoint/2010/main" val="1716373405002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7F984AF3-15D0-4911-AE43-BC1BF45679B7}">
                <a16:creationId xmlns:a16="http://schemas.microsoft.com/office/drawing/2010/main" id="{C7C37B12-A7C8-4A5C-A1C4-37DCF4A9E04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57073" y="0"/>
            <a:ext cx="9334385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57ECB295-EAA9-44C4-966A-6CFD3BB19A57}">
                <a16:creationId xmlns:a16="http://schemas.microsoft.com/office/drawing/2010/main" id="{98857E40-25B9-4B77-B97B-713C69AE1F72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069D2AE6-E28F-4D59-9762-61DDDA1FC45E}">
                <a16:creationId xmlns:a16="http://schemas.microsoft.com/office/drawing/2010/main" id="{EA4B69FF-394B-4C93-B893-481B9443002E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079092" y="1914525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F6F77151-E599-449F-9D6E-155A2C8FC29A}">
                <a16:creationId xmlns:a16="http://schemas.microsoft.com/office/drawing/2010/main" id="{E4DBBF63-7351-47CB-B4F8-D26C1044424E}"/>
              </a:ext>
            </a:extLst>
          </p:cNvPr>
          <p:cNvSpPr/>
          <p:nvPr/>
        </p:nvSpPr>
        <p:spPr>
          <a:xfrm flipH="false" flipV="false" rot="16200000">
            <a:off x="7455160" y="-1243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EB104F38-5D2E-4A72-98C4-FEEF13AF7736}">
                <a16:creationId xmlns:a16="http://schemas.microsoft.com/office/drawing/2010/main" id="{4DC7D58A-01D3-4D37-B0D9-76BDF7E05DC4}"/>
              </a:ext>
            </a:extLst>
          </p:cNvPr>
          <p:cNvSpPr txBox="1"/>
          <p:nvPr/>
        </p:nvSpPr>
        <p:spPr>
          <a:xfrm flipH="false" flipV="false" rot="0">
            <a:off x="1551555" y="476250"/>
            <a:ext cx="5547578" cy="55843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Risk</a:t>
            </a:r>
            <a:r>
              <a:rPr b="1" dirty="0" err="1" i="0" lang="en-US" sz="32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assessment</a:t>
            </a:r>
            <a:r>
              <a:rPr b="1" dirty="0" err="1" i="0" lang="en-US" sz="3200">
                <a:solidFill>
                  <a:srgbClr val="ff8d70"/>
                </a:solidFill>
                <a:latin typeface="Zoho Puvi"/>
              </a:rPr>
              <a:t> </a:t>
            </a: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report</a:t>
            </a:r>
            <a:endParaRPr b="1" dirty="0" i="0" lang="en-US" sz="3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499D77B0-62EB-492D-9062-548EA513E77B}">
                <a16:creationId xmlns:a16="http://schemas.microsoft.com/office/drawing/2010/main" id="{8889B44A-DB80-4F85-BF01-4BF5AFD55DBD}"/>
              </a:ext>
            </a:extLst>
          </p:cNvPr>
          <p:cNvSpPr txBox="1">
            <a:spLocks noGrp="true"/>
          </p:cNvSpPr>
          <p:nvPr/>
        </p:nvSpPr>
        <p:spPr>
          <a:xfrm rot="0">
            <a:off x="1088698" y="1866900"/>
            <a:ext cx="2003136" cy="800100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Each risk indicator comes with a detailed report that lists the AD and Microsoft 365 objects respo</a:t>
            </a: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nsible for it.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07381F22-E894-4778-95F0-D7F4F9392ECE}">
                <a16:creationId xmlns:a16="http://schemas.microsoft.com/office/drawing/2010/main" id="{0B211310-BD6B-46B2-BA86-73AF239B1359}"/>
              </a:ext>
            </a:extLst>
          </p:cNvPr>
          <p:cNvSpPr txBox="1">
            <a:spLocks noGrp="true"/>
          </p:cNvSpPr>
          <p:nvPr/>
        </p:nvSpPr>
        <p:spPr>
          <a:xfrm rot="0">
            <a:off x="3537918" y="1866900"/>
            <a:ext cx="2142553" cy="1144409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Read the recommended mitigation actions from the report and take actions right away using the built-in provisions.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86131D7E-DA0F-4659-A471-6740C935D833}">
                <a16:creationId xmlns:a16="http://schemas.microsoft.com/office/drawing/2010/main" id="{2A463509-68C2-4A78-A708-5555BC36454C}"/>
              </a:ext>
            </a:extLst>
          </p:cNvPr>
          <p:cNvSpPr txBox="1">
            <a:spLocks noGrp="true"/>
          </p:cNvSpPr>
          <p:nvPr/>
        </p:nvSpPr>
        <p:spPr>
          <a:xfrm rot="0">
            <a:off x="6340982" y="1866900"/>
            <a:ext cx="2524734" cy="8202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bg1"/>
                </a:solidFill>
                <a:latin typeface="Zoho Puvi"/>
              </a:rPr>
              <a:t>Export the entire risk assessment dashboard with the list of all the risk indicators and their respective mitigation actions to be shared with the concerned stakeholders.</a:t>
            </a:r>
            <a:endParaRPr b="0" dirty="0" i="0" lang="en-US" sz="1000">
              <a:solidFill>
                <a:schemeClr val="bg1"/>
              </a:solidFill>
              <a:latin typeface="Zoho Puvi"/>
            </a:endParaRPr>
          </a:p>
        </p:txBody>
      </p:sp>
      <p:cxnSp>
        <p:nvCxnSpPr>
          <p:cNvPr id="10" name="">
            <a:extLst>
              <a:ext uri="{CC13D0C2-DF76-44D5-84F3-A68095E3D66D}">
                <a16:creationId xmlns:a16="http://schemas.microsoft.com/office/drawing/2010/main" id="{D7C2E6FA-B3F6-4ACD-8E0C-A3D036D9A812}"/>
              </a:ext>
            </a:extLst>
          </p:cNvPr>
          <p:cNvCxnSpPr/>
          <p:nvPr/>
        </p:nvCxnSpPr>
        <p:spPr>
          <a:xfrm flipH="true" flipV="true" rot="0">
            <a:off x="3325225" y="1771650"/>
            <a:ext cx="9896" cy="973224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1" name="">
            <a:extLst>
              <a:ext uri="{150B079F-3415-49A4-81A0-D1A1609A3473}">
                <a16:creationId xmlns:a16="http://schemas.microsoft.com/office/drawing/2010/main" id="{E755BC8D-136D-4AFF-BD10-3F9BB558E055}"/>
              </a:ext>
            </a:extLst>
          </p:cNvPr>
          <p:cNvCxnSpPr/>
          <p:nvPr/>
        </p:nvCxnSpPr>
        <p:spPr>
          <a:xfrm flipH="true" flipV="true" rot="0">
            <a:off x="6152340" y="1771650"/>
            <a:ext cx="9896" cy="973224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2" name="">
            <a:extLst>
              <a:ext uri="{109F9EC3-CD0E-416B-8F56-5DF31E87AD4A}">
                <a16:creationId xmlns:a16="http://schemas.microsoft.com/office/drawing/2010/main" id="{8ECA42CF-D761-4DAA-A04F-F3798792A94D}"/>
              </a:ext>
            </a:extLst>
          </p:cNvPr>
          <p:cNvSpPr txBox="1"/>
          <p:nvPr/>
        </p:nvSpPr>
        <p:spPr>
          <a:xfrm flipH="false" flipV="false" rot="0">
            <a:off x="597046" y="1657350"/>
            <a:ext cx="2029948" cy="26893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Granular </a:t>
            </a:r>
            <a:r>
              <a:rPr b="1"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reports</a:t>
            </a:r>
            <a:endParaRPr b="1" dirty="0" i="0" lang="en-US" sz="12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id="13" name="">
            <a:extLst>
              <a:ext uri="{F3696AF6-6063-47E2-A30E-A62C7EB86FCC}">
                <a16:creationId xmlns:a16="http://schemas.microsoft.com/office/drawing/2010/main" id="{404A1087-18BC-4DF7-A3FB-69EC159FD0E9}"/>
              </a:ext>
            </a:extLst>
          </p:cNvPr>
          <p:cNvSpPr txBox="1"/>
          <p:nvPr/>
        </p:nvSpPr>
        <p:spPr>
          <a:xfrm flipH="false" flipV="false" rot="0">
            <a:off x="3068221" y="1657350"/>
            <a:ext cx="3222802" cy="26893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Built-in management actions</a:t>
            </a:r>
            <a:endParaRPr b="1" dirty="0" i="0" lang="en-US" sz="12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sp>
        <p:nvSpPr>
          <p:cNvPr id="14" name="">
            <a:extLst>
              <a:ext uri="{8C6AF90B-A03C-45FE-BC93-9A34F3FABA5D}">
                <a16:creationId xmlns:a16="http://schemas.microsoft.com/office/drawing/2010/main" id="{6BC79B74-AF02-4D23-83A9-10707B3B5B1F}"/>
              </a:ext>
            </a:extLst>
          </p:cNvPr>
          <p:cNvSpPr txBox="1"/>
          <p:nvPr/>
        </p:nvSpPr>
        <p:spPr>
          <a:xfrm flipH="false" flipV="false" rot="0">
            <a:off x="5879220" y="1657350"/>
            <a:ext cx="2029948" cy="26893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"/>
              </a:rPr>
              <a:t>Export dashboard</a:t>
            </a:r>
            <a:endParaRPr b="1" dirty="0" i="0" lang="en-US" sz="1200">
              <a:solidFill>
                <a:schemeClr val="accent4">
                  <a:lumMod val="60000"/>
                  <a:lumOff val="40000"/>
                </a:schemeClr>
              </a:solidFill>
              <a:latin typeface="Zoho Puvi"/>
            </a:endParaRPr>
          </a:p>
        </p:txBody>
      </p:sp>
      <p:pic>
        <p:nvPicPr>
          <p:cNvPr id="15" name="">
            <a:extLst>
              <a:ext uri="{7C20A7F1-1AF9-457D-8EB9-32DABD2B23D1}">
                <a16:creationId xmlns:a16="http://schemas.microsoft.com/office/drawing/2010/main" id="{EEB789CB-EDF6-4DCF-B430-0F61001965D1}"/>
              </a:ext>
            </a:extLst>
          </p:cNvPr>
          <p:cNvPicPr>
            <a:picLocks noChangeAspect="true"/>
          </p:cNvPicPr>
          <p:nvPr/>
        </p:nvPicPr>
        <p:blipFill>
          <a:blip r:embed="rId4"/>
          <a:srcRect b="11240" l="0" r="0" t="0"/>
          <a:stretch>
            <a:fillRect/>
          </a:stretch>
        </p:blipFill>
        <p:spPr>
          <a:xfrm flipH="false" flipV="false" rot="0">
            <a:off x="1164793" y="3231222"/>
            <a:ext cx="6890653" cy="1923914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8EEAA737-EA40-455D-B461-BF94744EFFCB}">
                <a16:creationId xmlns:a16="http://schemas.microsoft.com/office/drawing/2010/main" id="{5D4ADB41-C4D9-460C-A867-A388B8C095B6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3677297" y="1228725"/>
            <a:ext cx="341263" cy="377770"/>
          </a:xfrm>
          <a:prstGeom prst="rect">
            <a:avLst/>
          </a:prstGeom>
          <a:noFill/>
        </p:spPr>
      </p:pic>
      <p:pic>
        <p:nvPicPr>
          <p:cNvPr id="17" name="">
            <a:extLst>
              <a:ext uri="{6F9CC840-9228-49AD-9FC8-2B1AC5C79B50}">
                <a16:creationId xmlns:a16="http://schemas.microsoft.com/office/drawing/2010/main" id="{B2C5B29B-94F6-40F1-9065-5DA5ED72C1B9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6442262" y="1228725"/>
            <a:ext cx="282585" cy="282585"/>
          </a:xfrm>
          <a:prstGeom prst="rect">
            <a:avLst/>
          </a:prstGeom>
          <a:noFill/>
        </p:spPr>
      </p:pic>
      <p:pic>
        <p:nvPicPr>
          <p:cNvPr id="18" name="">
            <a:extLst>
              <a:ext uri="{B6323664-EEFF-4886-9F62-AD544BB73253}">
                <a16:creationId xmlns:a16="http://schemas.microsoft.com/office/drawing/2010/main" id="{F9995FFC-760A-4988-8B59-1589C761AFE1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1204379" y="1228725"/>
            <a:ext cx="239583" cy="291800"/>
          </a:xfrm>
          <a:prstGeom prst="rect">
            <a:avLst/>
          </a:prstGeom>
          <a:noFill/>
        </p:spPr>
      </p:pic>
      <p:pic>
        <p:nvPicPr>
          <p:cNvPr id="19" name="">
            <a:extLst>
              <a:ext uri="{489EA7B8-7EE0-43BD-89A6-1FD977D5968E}">
                <a16:creationId xmlns:a16="http://schemas.microsoft.com/office/drawing/2010/main" id="{83E58266-5992-4AB4-8657-9B80B99A50E5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229477" y="4722486"/>
            <a:ext cx="876614" cy="234420"/>
          </a:xfrm>
          <a:prstGeom prst="rect">
            <a:avLst/>
          </a:prstGeom>
          <a:noFill/>
        </p:spPr>
      </p:pic>
    </p:spTree>
    <p:extLst>
      <p:ext uri="{5731D493-5BAF-470A-B214-8C35A3278262}">
        <p14:creationId xmlns:p14="http://schemas.microsoft.com/office/powerpoint/2010/main" val="1716373405004"/>
      </p:ext>
    </p:extLst>
  </p:cSld>
  <p:clrMapOvr>
    <a:masterClrMapping/>
  </p:clrMapOvr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2" val="Zoho Puvi-medium"/>
</p:tagLst>
</file>

<file path=ppt/theme/_rels/theme1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75bd7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75bd7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2024-05-09T20:37:58Z</dcterms:created>
  <dcterms:modified xsi:type="dcterms:W3CDTF">2024-05-22T00:38:12Z</dcterms:modified>
</cp:coreProperties>
</file>