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vnd.openxmlformats-officedocument.presentationml.tags+xml" PartName="/ppt/tags/tag3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jpe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ppt/media/img_cc_black.png" Type="http://schemas.openxmlformats.org/officeDocument/2006/relationships/image"/><Relationship Id="rId20" Target="ppt/presentation.xml" Type="http://schemas.openxmlformats.org/officeDocument/2006/relationships/officeDocument"/><Relationship Id="rId21" Target="docProps/core.xml" Type="http://schemas.openxmlformats.org/package/2006/relationships/metadata/core-properties"/><Relationship Id="rId22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 type="screen16x9"/>
  <p:notesSz cx="9144000" cy="5143500"/>
  <p:embeddedFontLst>
    <p:embeddedFont>
      <p:font typeface="Zoho Puvi"/>
      <p:bold r:id="rId24"/>
    </p:embeddedFont>
    <p:embeddedFont>
      <p:font typeface="Roboto"/>
      <p:regular r:id="rId25"/>
    </p:embeddedFont>
    <p:embeddedFont>
      <p:font typeface="Zoho Puvi-demi_bold"/>
      <p:regular r:id="rId23"/>
    </p:embeddedFont>
    <p:embeddedFont>
      <p:font typeface="Open Sans"/>
      <p:regular r:id="rId26"/>
      <p:bold r:id="rId27"/>
    </p:embeddedFont>
  </p:embeddedFontLst>
  <p:custDataLst>
    <p:tags r:id="rId28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tableStyles.xml" Type="http://schemas.openxmlformats.org/officeDocument/2006/relationships/tableStyles"/><Relationship Id="rId23" Target="fonts/font4.fntdata" Type="http://schemas.openxmlformats.org/officeDocument/2006/relationships/font"/><Relationship Id="rId24" Target="fonts/font5.fntdata" Type="http://schemas.openxmlformats.org/officeDocument/2006/relationships/font"/><Relationship Id="rId25" Target="fonts/font6.fntdata" Type="http://schemas.openxmlformats.org/officeDocument/2006/relationships/font"/><Relationship Id="rId26" Target="fonts/font7.fntdata" Type="http://schemas.openxmlformats.org/officeDocument/2006/relationships/font"/><Relationship Id="rId27" Target="fonts/font8.fntdata" Type="http://schemas.openxmlformats.org/officeDocument/2006/relationships/font"/><Relationship Id="rId28" Target="tags/tag3.xml" Type="http://schemas.openxmlformats.org/officeDocument/2006/relationships/tags"/><Relationship Id="rId29" Target="presProps.xml" Type="http://schemas.openxmlformats.org/officeDocument/2006/relationships/presProps"/><Relationship Id="rId30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2" Target="../media/image4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118524F-19A3-4346-B3E5-9A4FB6A9C4EA}">
                <a16:creationId xmlns:a16="http://schemas.microsoft.com/office/drawing/2010/main" id="{342E58C9-5304-4577-A71C-5AEE0A12E064}"/>
              </a:ext>
            </a:extLst>
          </p:cNvPr>
          <p:cNvSpPr/>
          <p:nvPr userDrawn="1"/>
        </p:nvSpPr>
        <p:spPr>
          <a:xfrm flipH="false" flipV="false" rot="0">
            <a:off x="0" y="0"/>
            <a:ext cx="9144000" cy="5162550"/>
          </a:xfrm>
          <a:prstGeom prst="rect">
            <a:avLst/>
          </a:prstGeom>
          <a:gradFill rotWithShape="1">
            <a:gsLst>
              <a:gs pos="0">
                <a:srgbClr val="4b6ef6"/>
              </a:gs>
              <a:gs pos="100000">
                <a:srgbClr val="000414"/>
              </a:gs>
            </a:gsLst>
            <a:lin ang="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C3ABC439-48C9-4AB8-9983-76824D090B84}">
                <a16:creationId xmlns:a16="http://schemas.microsoft.com/office/drawing/2010/main" id="{791CFE91-1044-480A-802D-D3C1D7A68FC3}"/>
              </a:ext>
            </a:extLst>
          </p:cNvPr>
          <p:cNvPicPr>
            <a:picLocks noChangeAspect="true"/>
          </p:cNvPicPr>
          <p:nvPr userDrawn="1"/>
        </p:nvPicPr>
        <p:blipFill>
          <a:blip r:embed="rId2">
            <a:alphaModFix amt="35000"/>
            <a:lum bright="0"/>
            <a:extLst>
              <a:ext uri="{6421D9E5-3E7A-466F-96DD-22568E4D6C2D}">
                <a14:imgProps xmlns:a14="http://schemas.microsoft.com/office/drawing/2010/main">
                  <a14:imgLayer>
                    <a14:imgEffect>
                      <a14:brightnessContrast bright="0"/>
                    </a14:imgEffect>
                  </a14:imgLayer>
                </a14:imgProps>
              </a:ext>
              <a:ext uri="{2592BC9C-F505-46BF-B32B-C9A5750863E3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-664616" y="-7305"/>
            <a:ext cx="12479476" cy="520065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031167B-547A-4871-B8FF-D4823DE95000}">
                <a16:creationId xmlns:a16="http://schemas.microsoft.com/office/drawing/2010/main" id="{AFF5B662-3CCD-4755-80E6-4B5F41E3A7E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5" name="Subtitle 2">
            <a:extLst>
              <a:ext uri="{B2A98B5B-4DFF-422E-83A7-F132609CEF33}">
                <a16:creationId xmlns:a16="http://schemas.microsoft.com/office/drawing/2010/main" id="{2D0B2E81-7049-482B-8B06-AB11203042EA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6" name="Slide Number Placeholder 5">
            <a:extLst>
              <a:ext uri="{34238EFC-E719-4718-BB5A-D4FA9AD29D08}">
                <a16:creationId xmlns:a16="http://schemas.microsoft.com/office/drawing/2010/main" id="{5937F207-E70E-4A1A-B34D-87802534DF9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4">
            <a:extLst>
              <a:ext uri="{D4053148-4B98-4BB6-B6B1-3FDA45922266}">
                <a16:creationId xmlns:a16="http://schemas.microsoft.com/office/drawing/2010/main" id="{19E9E7ED-20EE-4517-A185-AF104613A69D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3">
            <a:extLst>
              <a:ext uri="{B718F80F-9F59-419D-857B-5743FA0838AD}">
                <a16:creationId xmlns:a16="http://schemas.microsoft.com/office/drawing/2010/main" id="{EF1AEC40-1F84-4C86-9B8A-7B922415938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14D678E9-4802-4E6F-8F0C-60D4CC9163AE}">
        <p14:creationId xmlns:p14="http://schemas.microsoft.com/office/powerpoint/2010/main" val="1722840558857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DCCEBB2C-62D5-4227-B518-D482EDF540AE}">
                <a16:creationId xmlns:a16="http://schemas.microsoft.com/office/drawing/2010/main" id="{91CDD1BD-0C2F-486B-94E6-6FFD2E3A24B8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1826B978-5123-4D0A-9C62-FD0F5F5ACE64}">
                <a16:creationId xmlns:a16="http://schemas.microsoft.com/office/drawing/2010/main" id="{ED89E367-2CEA-4044-8660-06F4AD07C69B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73C16AE1-10F2-4CA6-B38C-08BA51C8E8D1}">
                <a16:creationId xmlns:a16="http://schemas.microsoft.com/office/drawing/2010/main" id="{49F7EBFD-FA09-4124-9E3F-9E5D101E7A57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A86525A0-EEAD-49CB-84D2-C75123FE4AFF}">
                <a16:creationId xmlns:a16="http://schemas.microsoft.com/office/drawing/2010/main" id="{0F35A0A4-0C2E-4167-951A-6C8DC8C4689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6E2182AE-E69F-47CC-850E-9F00CEB96AA5}">
                <a16:creationId xmlns:a16="http://schemas.microsoft.com/office/drawing/2010/main" id="{0DE16DC8-3F7D-4AB6-A48D-FD479138F632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B473F8A1-BFF8-496B-90E5-122C0D3D05BF}">
                <a16:creationId xmlns:a16="http://schemas.microsoft.com/office/drawing/2010/main" id="{4463444E-63F5-44C4-A780-4B214ADB66FB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C9F218DF-5AE3-420D-9205-ADBFA84F5696}">
                <a16:creationId xmlns:a16="http://schemas.microsoft.com/office/drawing/2010/main" id="{0EF5DABD-5E78-45D8-9837-1C45A517CCD3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9D7E5779-226A-4B65-A352-C8E7A7A34B2B}">
                <a16:creationId xmlns:a16="http://schemas.microsoft.com/office/drawing/2010/main" id="{DDC13F04-3411-4A44-98EB-2E88A309E1F1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7DF5C775-F3D0-4F55-A383-C1E101E505BB}">
                <a16:creationId xmlns:a16="http://schemas.microsoft.com/office/drawing/2010/main" id="{41A36CE5-0787-4F18-9D46-C862BE77AB56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3EF63879-D73C-42F4-AED8-3828B8676FC2}">
                <a16:creationId xmlns:a16="http://schemas.microsoft.com/office/drawing/2010/main" id="{85A1B0FC-6F48-4C21-B02E-7DA2B34F250A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77EAA1B0-A754-4409-82E1-3AAB84D5F182}">
                <a16:creationId xmlns:a16="http://schemas.microsoft.com/office/drawing/2010/main" id="{817C9B46-527B-4666-A50E-C0B64DC94C5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314BEB0C-D436-4163-BBEF-77256447F9FB}">
                <a16:creationId xmlns:a16="http://schemas.microsoft.com/office/drawing/2010/main" id="{46F592ED-33C1-4DAF-B046-5AEBA393A65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9CAF229C-9DAD-4E92-9DB5-7FB136D2BE61}">
                <a16:creationId xmlns:a16="http://schemas.microsoft.com/office/drawing/2010/main" id="{C550F6C8-00B5-4F0A-B1EF-683EA0AD965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6C57425E-78BA-49C4-A7A7-849B673291A8}">
        <p14:creationId xmlns:p14="http://schemas.microsoft.com/office/powerpoint/2010/main" val="1722840558870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7CF7EED-B8B5-488D-9FD4-A661F2255EBC}">
                <a16:creationId xmlns:a16="http://schemas.microsoft.com/office/drawing/2010/main" id="{F7F8FD84-92B6-4E5A-940E-6C0F91916E7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79B3B48E-7C7C-4349-8D3A-8D11BC834E06}">
                <a16:creationId xmlns:a16="http://schemas.microsoft.com/office/drawing/2010/main" id="{976DFCC0-A294-4EA4-8047-5F60A44F4AF6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21FF4B21-E79C-4238-9E70-D7FF6FC2A63C}">
                <a16:creationId xmlns:a16="http://schemas.microsoft.com/office/drawing/2010/main" id="{0CDF58FB-8147-46B7-95F7-EFF55FF0EAC2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C43770E3-3FF2-433B-9375-F280C585DDFE}">
                <a16:creationId xmlns:a16="http://schemas.microsoft.com/office/drawing/2010/main" id="{5B2959DA-93BE-4364-BC70-3B131C7B7C46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8EB050C4-B087-43D6-83A2-D64158CB5C20}">
                <a16:creationId xmlns:a16="http://schemas.microsoft.com/office/drawing/2010/main" id="{BB8DDB55-90FE-45A2-B247-830CB665C4C0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8BA15501-77A4-4AAA-838C-8575E7E9E471}">
                <a16:creationId xmlns:a16="http://schemas.microsoft.com/office/drawing/2010/main" id="{074D3D6A-6059-45F6-AD66-7BEB503A2DD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0A55065C-EB47-4D05-B2E9-CF52F78AB520}">
                <a16:creationId xmlns:a16="http://schemas.microsoft.com/office/drawing/2010/main" id="{0157894A-0075-4A71-BF17-44637C5508E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169FC0F3-BF62-4EF2-AFAE-C58808D140CC}">
                <a16:creationId xmlns:a16="http://schemas.microsoft.com/office/drawing/2010/main" id="{80C8E7C0-18F6-4C8F-9A4D-BC7AD3B545B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9EFB1A2E-1C04-484E-8E9B-0C2FCEBD9491}">
        <p14:creationId xmlns:p14="http://schemas.microsoft.com/office/powerpoint/2010/main" val="1722840558872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2E8B506D-6A03-4CFB-B4E5-F6B9425BD6B9}">
                <a16:creationId xmlns:a16="http://schemas.microsoft.com/office/drawing/2010/main" id="{B1629744-5716-440C-9D8F-3A8CD89FBA86}"/>
              </a:ext>
            </a:extLst>
          </p:cNvPr>
          <p:cNvSpPr/>
          <p:nvPr userDrawn="1"/>
        </p:nvSpPr>
        <p:spPr>
          <a:xfrm flipH="false" flipV="false" rot="0">
            <a:off x="0" y="0"/>
            <a:ext cx="9144000" cy="5162550"/>
          </a:xfrm>
          <a:prstGeom prst="rect">
            <a:avLst/>
          </a:prstGeom>
          <a:gradFill rotWithShape="1">
            <a:gsLst>
              <a:gs pos="0">
                <a:srgbClr val="4b6ef6"/>
              </a:gs>
              <a:gs pos="100000">
                <a:srgbClr val="000414"/>
              </a:gs>
            </a:gsLst>
            <a:lin ang="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71A9327D-485F-4467-9346-D02BA37E3113}">
                <a16:creationId xmlns:a16="http://schemas.microsoft.com/office/drawing/2010/main" id="{2165277F-B757-4D13-BF37-8FF9F801E527}"/>
              </a:ext>
            </a:extLst>
          </p:cNvPr>
          <p:cNvPicPr>
            <a:picLocks noChangeAspect="true"/>
          </p:cNvPicPr>
          <p:nvPr userDrawn="1"/>
        </p:nvPicPr>
        <p:blipFill>
          <a:blip r:embed="rId2">
            <a:alphaModFix amt="35000"/>
            <a:lum bright="0"/>
            <a:extLst>
              <a:ext uri="{A6CDA90B-22D2-4859-8AAC-01E3A437D399}">
                <a14:imgProps xmlns:a14="http://schemas.microsoft.com/office/drawing/2010/main">
                  <a14:imgLayer>
                    <a14:imgEffect>
                      <a14:brightnessContrast bright="0"/>
                    </a14:imgEffect>
                  </a14:imgLayer>
                </a14:imgProps>
              </a:ext>
              <a:ext uri="{A590F921-2BEF-43EA-BB3D-35D722ECA687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-664616" y="0"/>
            <a:ext cx="12479476" cy="5200650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2A237B2E-7504-4FB0-B96F-531BFCC351D2}">
                <a16:creationId xmlns:a16="http://schemas.microsoft.com/office/drawing/2010/main" id="{3A47AD46-E826-47BB-9649-1C1E261EB49F}"/>
              </a:ext>
            </a:extLst>
          </p:cNvPr>
          <p:cNvPicPr>
            <a:picLocks noChangeAspect="true"/>
          </p:cNvPicPr>
          <p:nvPr userDrawn="1"/>
        </p:nvPicPr>
        <p:blipFill>
          <a:blip r:embed="rId3">
            <a:alphaModFix amt="16000"/>
          </a:blip>
          <a:stretch>
            <a:fillRect/>
          </a:stretch>
        </p:blipFill>
        <p:spPr>
          <a:xfrm flipH="false" flipV="false" rot="0">
            <a:off x="-3185493" y="-2774565"/>
            <a:ext cx="7282548" cy="6534788"/>
          </a:xfrm>
          <a:prstGeom prst="rect">
            <a:avLst/>
          </a:prstGeom>
          <a:noFill/>
        </p:spPr>
      </p:pic>
      <p:sp>
        <p:nvSpPr>
          <p:cNvPr id="5" name="">
            <a:extLst>
              <a:ext uri="{7A707EB0-14D8-45AB-9BFF-9FC9EAD01B6F}">
                <a16:creationId xmlns:a16="http://schemas.microsoft.com/office/drawing/2010/main" id="{74808081-1D99-45C7-A211-1BDA9116FCBA}"/>
              </a:ext>
            </a:extLst>
          </p:cNvPr>
          <p:cNvSpPr/>
          <p:nvPr userDrawn="1"/>
        </p:nvSpPr>
        <p:spPr>
          <a:xfrm flipH="false" flipV="false" rot="0">
            <a:off x="-14611" y="0"/>
            <a:ext cx="9144000" cy="5141671"/>
          </a:xfrm>
          <a:prstGeom prst="rect">
            <a:avLst/>
          </a:prstGeom>
          <a:gradFill rotWithShape="1">
            <a:gsLst>
              <a:gs pos="0">
                <a:srgbClr val="4b6ef6">
                  <a:alpha val="0"/>
                </a:srgbClr>
              </a:gs>
              <a:gs pos="100000">
                <a:srgbClr val="becaf8">
                  <a:alpha val="10000"/>
                </a:srgbClr>
              </a:gs>
            </a:gsLst>
            <a:lin ang="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true" id="6" name="Title 7">
            <a:extLst>
              <a:ext uri="{0116CAED-7DC1-4C78-9506-A85EF893BB2A}">
                <a16:creationId xmlns:a16="http://schemas.microsoft.com/office/drawing/2010/main" id="{21266A5D-942D-45EA-A8C4-863B12C1191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3"/>
            <a:ext cx="7620000" cy="857250"/>
          </a:xfrm>
        </p:spPr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7" name="Content Placeholder 2">
            <a:extLst>
              <a:ext uri="{02AFD326-32FF-4D63-A613-93C9917F2374}">
                <a16:creationId xmlns:a16="http://schemas.microsoft.com/office/drawing/2010/main" id="{B7E97DBF-F122-48CF-91A6-F41821014558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8" name="Slide Number Placeholder 4">
            <a:extLst>
              <a:ext uri="{0DBE94C5-A993-4376-B76B-60E353EAA945}">
                <a16:creationId xmlns:a16="http://schemas.microsoft.com/office/drawing/2010/main" id="{586ABDF8-D03C-438F-82F1-67F4550B465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3">
            <a:extLst>
              <a:ext uri="{1916D34E-27B4-4C51-B050-DBA5682662AF}">
                <a16:creationId xmlns:a16="http://schemas.microsoft.com/office/drawing/2010/main" id="{18478794-81F1-4EC9-9F8B-FB5C25F87D2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xfrm rot="0">
            <a:off x="2495550" y="4686300"/>
            <a:ext cx="5181600" cy="285750"/>
          </a:xfrm>
        </p:spPr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1">
            <a:extLst>
              <a:ext uri="{EDFA9228-D8AF-4DB6-9507-AC982C7163B8}">
                <a16:creationId xmlns:a16="http://schemas.microsoft.com/office/drawing/2010/main" id="{26FE8FBA-810E-4F39-947A-E0BE46963E0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pic>
        <p:nvPicPr>
          <p:cNvPr id="11" name="">
            <a:extLst>
              <a:ext uri="{9AB34760-088F-4999-A2B9-2A65008A9EBD}">
                <a16:creationId xmlns:a16="http://schemas.microsoft.com/office/drawing/2010/main" id="{A63EE809-0BDF-48BE-8B1D-DD3DA87287F9}"/>
              </a:ext>
            </a:extLst>
          </p:cNvPr>
          <p:cNvPicPr>
            <a:picLocks noChangeAspect="true"/>
          </p:cNvPicPr>
          <p:nvPr userDrawn="1"/>
        </p:nvPicPr>
        <p:blipFill>
          <a:blip r:embed="rId4"/>
          <a:stretch>
            <a:fillRect/>
          </a:stretch>
        </p:blipFill>
        <p:spPr>
          <a:xfrm flipH="false" flipV="false" rot="0">
            <a:off x="7684046" y="210083"/>
            <a:ext cx="1207684" cy="321830"/>
          </a:xfrm>
          <a:prstGeom prst="rect">
            <a:avLst/>
          </a:prstGeom>
          <a:noFill/>
        </p:spPr>
      </p:pic>
    </p:spTree>
    <p:extLst>
      <p:ext uri="{FB0C59E2-F95C-47A8-96BB-BB37BD09B711}">
        <p14:creationId xmlns:p14="http://schemas.microsoft.com/office/powerpoint/2010/main" val="1722840558858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177832B8-BFE1-4E8D-B915-983CDECEC619}">
                <a16:creationId xmlns:a16="http://schemas.microsoft.com/office/drawing/2010/main" id="{A93DA4CB-5B75-47CA-B8E6-E3AAAC6A57F7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B3FC9E4E-0140-43D2-B497-0FD479402C5F}">
                <a16:creationId xmlns:a16="http://schemas.microsoft.com/office/drawing/2010/main" id="{7F7777B8-76AC-41C1-8116-F4F3546059C2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087A4D9F-E3B4-4385-AD89-43BB7B5539F5}">
                <a16:creationId xmlns:a16="http://schemas.microsoft.com/office/drawing/2010/main" id="{41AE3100-B07F-4A5B-A0FB-D80C7651427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DA23FCDF-1C21-402C-9439-71D27D9396A4}">
                <a16:creationId xmlns:a16="http://schemas.microsoft.com/office/drawing/2010/main" id="{B90A1746-43AE-4377-BB6E-85CC33940DF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CC12D65E-EBE1-4B5F-BF91-EDD94A6C8A16}">
                <a16:creationId xmlns:a16="http://schemas.microsoft.com/office/drawing/2010/main" id="{ABFB70A6-E8A3-40A5-B47A-694C6A4250B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809D553-D7C9-451D-A788-8C1A13D86B7B}">
        <p14:creationId xmlns:p14="http://schemas.microsoft.com/office/powerpoint/2010/main" val="1722840558860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E0A9FCB-ECC6-4E39-B1B1-F1258DC92CB5}">
                <a16:creationId xmlns:a16="http://schemas.microsoft.com/office/drawing/2010/main" id="{5324BF68-049C-4949-91B1-3A2A4D562F1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22D00A99-1C53-40F5-AD7E-C070F5A82EE4}">
                <a16:creationId xmlns:a16="http://schemas.microsoft.com/office/drawing/2010/main" id="{00D9D244-A741-486F-9499-7D44F5CCB626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031B0835-3683-4385-8A95-D7BE4B7CDC40}">
                <a16:creationId xmlns:a16="http://schemas.microsoft.com/office/drawing/2010/main" id="{15AF6240-FD21-4A83-B136-1C2F06BE74C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936E026E-FB80-461E-96C8-8A4AD588BA5B}">
                <a16:creationId xmlns:a16="http://schemas.microsoft.com/office/drawing/2010/main" id="{B2CDCF36-8144-4C5E-89E8-A365A9E9CA9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C701B272-4100-4A40-9F25-E853ABE01C61}">
                <a16:creationId xmlns:a16="http://schemas.microsoft.com/office/drawing/2010/main" id="{59C08769-7AB3-4E37-A4BC-3C4FB8C5C75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1F784A93-D8CF-498F-8DD8-5878A0993BF9}">
                <a16:creationId xmlns:a16="http://schemas.microsoft.com/office/drawing/2010/main" id="{70787D3A-3988-4E18-A88E-07EDA695D07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9703AA1-D434-4060-8438-1837165A0637}">
        <p14:creationId xmlns:p14="http://schemas.microsoft.com/office/powerpoint/2010/main" val="1722840558861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648FFBB7-4AC3-4186-922C-283267F7E216}">
                <a16:creationId xmlns:a16="http://schemas.microsoft.com/office/drawing/2010/main" id="{7801A194-DA72-429E-BF89-C24285D04ECC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4E5B1C54-0D10-431A-869A-AE8769EC485E}">
                <a16:creationId xmlns:a16="http://schemas.microsoft.com/office/drawing/2010/main" id="{A3568446-8844-4B95-A098-B88F22BADB07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FF7382A6-30FA-4281-B1C2-E58D8E59A2D9}">
                <a16:creationId xmlns:a16="http://schemas.microsoft.com/office/drawing/2010/main" id="{1E53AB8A-3B1A-43AD-AA51-C23C8607587D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68262930-83A7-4EDE-9FB0-591131E6B9D0}">
                <a16:creationId xmlns:a16="http://schemas.microsoft.com/office/drawing/2010/main" id="{1B43A9D7-A7E4-4DC0-98D1-0422B623C553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8EE77ACB-FFE7-47D9-8FC7-A282C001C01F}">
                <a16:creationId xmlns:a16="http://schemas.microsoft.com/office/drawing/2010/main" id="{951FD97A-C13C-4DCA-9F2E-940BF5E1C6F1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C2324291-EAB0-43DC-90E3-E8C2F0197E4B}">
                <a16:creationId xmlns:a16="http://schemas.microsoft.com/office/drawing/2010/main" id="{F7BCC53D-9B0F-43E8-A126-83DE66767C6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64848287-CE24-4D58-A533-6DE669C73CD3}">
                <a16:creationId xmlns:a16="http://schemas.microsoft.com/office/drawing/2010/main" id="{D7B8749B-62AC-490A-83B3-A8854798151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DF83D3B9-3484-42FB-9C55-7E012FEC49B1}">
                <a16:creationId xmlns:a16="http://schemas.microsoft.com/office/drawing/2010/main" id="{B983EFE3-58B3-4551-8B3D-98401D5CBC5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92109C33-6069-4C13-9E1D-A7323E684BDC}">
        <p14:creationId xmlns:p14="http://schemas.microsoft.com/office/powerpoint/2010/main" val="1722840558862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AFD8370-DA54-4CB0-8819-20E0CDDC1AA3}">
                <a16:creationId xmlns:a16="http://schemas.microsoft.com/office/drawing/2010/main" id="{ECE5DB87-ACA1-49FA-B916-520D7D1AA3D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38B39E96-1C73-4F16-B0E4-7FCF7D070356}">
                <a16:creationId xmlns:a16="http://schemas.microsoft.com/office/drawing/2010/main" id="{13069C2E-8C4F-468C-8288-BFBAB7CCF5C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AC29EA91-A7EF-4AF4-A6E6-6ECFB675C464}">
                <a16:creationId xmlns:a16="http://schemas.microsoft.com/office/drawing/2010/main" id="{35A2D8EF-023B-483F-97E1-F0949812AD2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7336E4B8-10E7-4A17-9E33-441380F82C40}">
                <a16:creationId xmlns:a16="http://schemas.microsoft.com/office/drawing/2010/main" id="{0C5E0D29-7234-4DC8-A7F9-4A9EA403D5A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00F630EA-06DE-4FA1-BDEA-4E25218C08AB}">
        <p14:creationId xmlns:p14="http://schemas.microsoft.com/office/powerpoint/2010/main" val="1722840558864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817F0FC4-DFBA-4259-80EE-53FFC4EE6A75}">
                <a16:creationId xmlns:a16="http://schemas.microsoft.com/office/drawing/2010/main" id="{FD377EAF-8B60-44AD-AE62-9EF9DADFC3F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9F3B1C62-CC0A-4C19-A69D-3C206F86CB51}">
                <a16:creationId xmlns:a16="http://schemas.microsoft.com/office/drawing/2010/main" id="{78A6DF3C-0354-416B-A030-1AE3F684498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21BF0F50-3ED2-4A6D-B0EB-838BFA820A99}">
                <a16:creationId xmlns:a16="http://schemas.microsoft.com/office/drawing/2010/main" id="{6141D2A6-026E-4C7C-9B33-DF172B58804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2BC3FA6-EA51-4E43-A25D-0BD594263624}">
        <p14:creationId xmlns:p14="http://schemas.microsoft.com/office/powerpoint/2010/main" val="1722840558865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4EDF056-A980-4082-85BF-10760E6899F3}">
                <a16:creationId xmlns:a16="http://schemas.microsoft.com/office/drawing/2010/main" id="{71FFC795-171A-4156-897F-5BD44D2A322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D3B50069-5085-4111-B9B9-1D9563E242AC}">
                <a16:creationId xmlns:a16="http://schemas.microsoft.com/office/drawing/2010/main" id="{79ED371F-21FE-4989-BD76-BF1D671829C4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35B827D1-EA06-49FE-8825-5CD18034CEF5}">
                <a16:creationId xmlns:a16="http://schemas.microsoft.com/office/drawing/2010/main" id="{836C0648-9969-4314-A0B6-2F4D24218991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1C46290E-FE4A-4EBB-80F7-FE319AED4BDF}">
                <a16:creationId xmlns:a16="http://schemas.microsoft.com/office/drawing/2010/main" id="{2BC34083-8A92-4EE3-84A2-C34F2A0CB81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D0178039-6CD2-434C-B1DF-1F38741C788C}">
                <a16:creationId xmlns:a16="http://schemas.microsoft.com/office/drawing/2010/main" id="{52A4A437-3326-4733-97D6-4E7B42ADED8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3EF0E0F6-B6BF-46C8-8932-7085CBDCCE88}">
                <a16:creationId xmlns:a16="http://schemas.microsoft.com/office/drawing/2010/main" id="{2D60EE1D-F228-4481-8230-B5743608576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BBED4A7F-C226-4EDD-9E11-20415400E5F6}">
        <p14:creationId xmlns:p14="http://schemas.microsoft.com/office/powerpoint/2010/main" val="1722840558866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52287C2E-886E-4B0B-BC5C-2D5B6CBC0E45}">
                <a16:creationId xmlns:a16="http://schemas.microsoft.com/office/drawing/2010/main" id="{58F1E19B-C5B2-4419-BC5B-ACB6C510B596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01C2B278-1A04-4C9E-AFDD-FEC1F5167F63}">
                <a16:creationId xmlns:a16="http://schemas.microsoft.com/office/drawing/2010/main" id="{7CC2ACEE-8F1B-4653-8E73-2B971358606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450AFA6F-3857-43C8-AE15-0F58C3E518A1}">
                <a16:creationId xmlns:a16="http://schemas.microsoft.com/office/drawing/2010/main" id="{4F45B536-49CE-4045-B347-A1F874B66B54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829F1FCD-5165-45BA-A949-61F67534D1DA}">
                <a16:creationId xmlns:a16="http://schemas.microsoft.com/office/drawing/2010/main" id="{930AFD7B-7C3C-4774-83A7-CD6157CF1B80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015AA5EF-607F-48F3-96E5-27F7F9AAB66F}">
                <a16:creationId xmlns:a16="http://schemas.microsoft.com/office/drawing/2010/main" id="{3C1C9F8B-AAC6-4A8C-8691-380E761A998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B6F48CC8-CD70-4CE2-86D0-2696828A3451}">
                <a16:creationId xmlns:a16="http://schemas.microsoft.com/office/drawing/2010/main" id="{2931B571-A906-4444-B644-B302DEC7874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0E7ED4E7-4342-4A05-BBB9-66723445F3BF}">
                <a16:creationId xmlns:a16="http://schemas.microsoft.com/office/drawing/2010/main" id="{D3CB84FE-265F-4672-BC9E-7AF0DF7C8F2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C2C1E3B4-A745-463E-9E43-4C834962702D}">
        <p14:creationId xmlns:p14="http://schemas.microsoft.com/office/powerpoint/2010/main" val="1722840558867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6F82DB79-20C0-42B6-B0AF-46F64F89D6CF}">
                <a16:creationId xmlns:a16="http://schemas.microsoft.com/office/drawing/2010/main" id="{AA7A5121-B9C9-4953-92E3-15B2B374FA7A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0EDAFE31-2DB0-4ED7-A704-4CE667570BCF}">
                <a16:creationId xmlns:a16="http://schemas.microsoft.com/office/drawing/2010/main" id="{CC3EC1E6-1EAB-41C9-8D93-0139ACE8B5E5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E7106F66-4B92-4FD9-8DE8-FD3A0D9328E8}">
                <a16:creationId xmlns:a16="http://schemas.microsoft.com/office/drawing/2010/main" id="{594CD1E5-B75A-4F3B-88BB-75C4DA7B8986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C7C9E671-D7D9-4007-86CA-39964883CB18}">
                <a16:creationId xmlns:a16="http://schemas.microsoft.com/office/drawing/2010/main" id="{81A0C764-8EB2-4B29-9BBC-E683033CA0AD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1A6368F1-4CB3-4BB8-B7C1-72A8D8F166A3}">
                <a16:creationId xmlns:a16="http://schemas.microsoft.com/office/drawing/2010/main" id="{B2DE9789-3589-4A60-8D43-DE15EEC12A8B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9743C83B-F61A-4BF7-A971-711B79725F65}">
                <a16:creationId xmlns:a16="http://schemas.microsoft.com/office/drawing/2010/main" id="{9D39FA87-EBAD-42A0-BE71-C87288B1D90C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F1C9FDC4-846C-47CB-8A64-ED2C739DAACB}">
                <a16:creationId xmlns:a16="http://schemas.microsoft.com/office/drawing/2010/main" id="{7B0476A3-F654-49F6-A1D0-746D7495B172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C7131D2A-FF10-4C29-B014-8C91F3082D96}">
                <a16:creationId xmlns:a16="http://schemas.microsoft.com/office/drawing/2010/main" id="{B5C0876E-1488-4826-9889-5DFCB0A88441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703AB691-6FBC-4759-81D4-C0E8BFB4AFF0}">
                <a16:creationId xmlns:a16="http://schemas.microsoft.com/office/drawing/2010/main" id="{23D979CC-5401-4B74-8015-1CC235ACA6AA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DEF629A4-83C5-464F-8BC3-40CDF12D7171}">
                <a16:creationId xmlns:a16="http://schemas.microsoft.com/office/drawing/2010/main" id="{7901B187-AF02-4276-9ADE-70FB2D92DA9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3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85A22D60-89AC-4D27-A4C5-3B27A9BE1255}">
                <a16:creationId xmlns:a16="http://schemas.microsoft.com/office/drawing/2010/main" id="{CB3B22E9-533F-4308-821F-C544EAFFB32F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1F5D4C5B-1E2A-4F90-AC15-51884A421AB7}">
                <a16:creationId xmlns:a16="http://schemas.microsoft.com/office/drawing/2010/main" id="{EC3D513A-0128-4607-A2BE-5FB3A8DDDC4C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443292E5-D56C-4FBA-A928-2C87B504A097}">
                <a16:creationId xmlns:a16="http://schemas.microsoft.com/office/drawing/2010/main" id="{72838873-59BE-4D9D-8043-1D9841AA6357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A83BDBDF-8494-45FC-994F-A11FCD0C6DE2}">
                <a16:creationId xmlns:a16="http://schemas.microsoft.com/office/drawing/2010/main" id="{55719F62-6A8A-4DA2-90FE-7234A0C2F0EC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Arial"/>
        <a:buChar char="•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9.pn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5" Target="../media/image11.png" Type="http://schemas.openxmlformats.org/officeDocument/2006/relationships/image"/><Relationship Id="rId6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1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media/image1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2" Target="https://www.manageengine.com/products/ad-manager/pricing-details.html" TargetMode="External" Type="http://schemas.openxmlformats.org/officeDocument/2006/relationships/hyperlink"/><Relationship Id="rId3" Target="https://www.manageengine.com/products/ad-manager/pricing-details.html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9.png" Type="http://schemas.openxmlformats.org/officeDocument/2006/relationships/image"/><Relationship Id="rId5" Target="mailto:support@admanagerplus.com" TargetMode="External" Type="http://schemas.openxmlformats.org/officeDocument/2006/relationships/hyperlink"/><Relationship Id="rId6" Target="mailto:support@admanagerplus.com" TargetMode="External" Type="http://schemas.openxmlformats.org/officeDocument/2006/relationships/hyperlink"/><Relationship Id="rId7" Target="mailto:support@admanagerplus.com" TargetMode="External" Type="http://schemas.openxmlformats.org/officeDocument/2006/relationships/hyperlink"/><Relationship Id="rId8" Target="https://www.manageengine.com/products/ad-manager/" TargetMode="External" Type="http://schemas.openxmlformats.org/officeDocument/2006/relationships/hyperlink"/><Relationship Id="rId9" Target="https://www.manageengine.com/products/ad-manager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ACECC29-D86C-4236-B653-9CED8FA45172}">
                <a16:creationId xmlns:a16="http://schemas.microsoft.com/office/drawing/2010/main" id="{5CA370C6-85CC-490D-9A82-6C863DA68E6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4980000">
            <a:off x="-2523458" y="-7305"/>
            <a:ext cx="7282548" cy="6534788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11EF856F-AACB-4C2E-87AF-E26C1F1366F3}">
                <a16:creationId xmlns:a16="http://schemas.microsoft.com/office/drawing/2010/main" id="{81B3038F-6EF7-4F65-89C0-653934D83017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69000"/>
            <a:lum contrast="-50000"/>
            <a:extLst>
              <a:ext uri="{FEF8DB64-DB95-43A9-85D1-774550DD6106}">
                <a14:imgProps xmlns:a14="http://schemas.microsoft.com/office/drawing/2010/main">
                  <a14:imgLayer>
                    <a14:imgEffect>
                      <a14:brightnessContrast contrast="-50000"/>
                    </a14:imgEffect>
                  </a14:imgLayer>
                </a14:imgProps>
              </a:ext>
              <a:ext uri="{A01B7182-16E1-4D81-8CBE-1EA9BB233FB9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0" y="1531696"/>
            <a:ext cx="9144000" cy="3609975"/>
          </a:xfrm>
          <a:prstGeom prst="rect">
            <a:avLst/>
          </a:prstGeom>
          <a:noFill/>
        </p:spPr>
      </p:pic>
      <p:sp>
        <p:nvSpPr>
          <p:cNvPr id="4" name="">
            <a:extLst>
              <a:ext uri="{B470E553-7C5D-4680-ABF8-5E8BAEEC9843}">
                <a16:creationId xmlns:a16="http://schemas.microsoft.com/office/drawing/2010/main" id="{2C2A0285-64C0-470D-BFCA-C49B116AF5BB}"/>
              </a:ext>
            </a:extLst>
          </p:cNvPr>
          <p:cNvSpPr txBox="1"/>
          <p:nvPr/>
        </p:nvSpPr>
        <p:spPr>
          <a:xfrm flipH="false" flipV="false" rot="0">
            <a:off x="1540545" y="1649248"/>
            <a:ext cx="6062910" cy="65766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10000"/>
              </a:lnSpc>
              <a:defRPr dirty="0" lang="en-US" sz="1400"/>
            </a:pPr>
            <a:r>
              <a:rPr b="1" dirty="0" lang="en-US" sz="3600">
                <a:solidFill>
                  <a:schemeClr val="bg1"/>
                </a:solidFill>
                <a:latin typeface="Zoho Puvi"/>
              </a:rPr>
              <a:t>Workflows </a:t>
            </a:r>
            <a:r>
              <a:rPr b="1" dirty="0" lang="en-US" sz="3600">
                <a:solidFill>
                  <a:schemeClr val="bg1"/>
                </a:solidFill>
                <a:latin typeface="Zoho Puvi"/>
              </a:rPr>
              <a:t>And </a:t>
            </a:r>
            <a:r>
              <a:rPr b="1" dirty="0" lang="en-US" sz="3600">
                <a:solidFill>
                  <a:schemeClr val="bg1"/>
                </a:solidFill>
                <a:latin typeface="Zoho Puvi"/>
              </a:rPr>
              <a:t>delegation</a:t>
            </a:r>
            <a:endParaRPr b="1" dirty="0" lang="en-US" sz="36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5" name="">
            <a:extLst>
              <a:ext uri="{13EB5785-A941-4A30-9EEF-B873B96CB7D3}">
                <a16:creationId xmlns:a16="http://schemas.microsoft.com/office/drawing/2010/main" id="{321D9C97-F344-4595-9A03-67D0A90613E3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545601" y="4594707"/>
            <a:ext cx="346957" cy="346957"/>
            <a:chOff x="803871" y="4238529"/>
            <a:chExt cx="510073" cy="510073"/>
          </a:xfrm>
        </p:grpSpPr>
        <p:sp>
          <p:nvSpPr>
            <p:cNvPr id="6" name="">
              <a:extLst>
                <a:ext uri="{12DD1B17-2F4E-4E60-88BC-703712C3D088}">
                  <a16:creationId xmlns:a16="http://schemas.microsoft.com/office/drawing/2010/main" id="{A3FD922F-4FD3-45BC-ACFC-BBD725BC4AAB}"/>
                </a:ext>
              </a:extLst>
            </p:cNvPr>
            <p:cNvSpPr/>
            <p:nvPr/>
          </p:nvSpPr>
          <p:spPr>
            <a:xfrm flipH="false" flipV="false" rot="0">
              <a:off x="803871" y="4238529"/>
              <a:ext cx="510073" cy="510073"/>
            </a:xfrm>
            <a:prstGeom prst="ellipse">
              <a:avLst/>
            </a:prstGeom>
            <a:solidFill>
              <a:srgbClr val="efaea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7" name="">
              <a:extLst>
                <a:ext uri="{64F41956-BF90-4F58-9572-44C1E24C741D}">
                  <a16:creationId xmlns:a16="http://schemas.microsoft.com/office/drawing/2010/main" id="{7B1A95E9-7211-44FF-BAEC-D9DE93BD2367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4">
              <a:alphaModFix amt="100000"/>
              <a:lum bright="-100000"/>
              <a:extLst>
                <a:ext uri="{E14495C9-610A-4928-B67C-BECFD1C3C3AC}">
                  <a14:imgProps xmlns:a14="http://schemas.microsoft.com/office/drawing/2010/main">
                    <a14:imgLayer>
                      <a14:imgEffect>
                        <a14:brightnessContrast bright="-100000"/>
                      </a14:imgEffect>
                    </a14:imgLayer>
                  </a14:imgProps>
                </a:ext>
                <a:ext uri="{94B95593-3C4F-401A-9FA6-2EF0E6AB8A8A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false" flipV="false" rot="0">
              <a:off x="984846" y="4429029"/>
              <a:ext cx="146894" cy="126244"/>
            </a:xfrm>
            <a:prstGeom prst="rect">
              <a:avLst/>
            </a:prstGeom>
            <a:noFill/>
          </p:spPr>
        </p:pic>
      </p:grpSp>
      <p:pic>
        <p:nvPicPr>
          <p:cNvPr id="8" name="">
            <a:extLst>
              <a:ext uri="{3AE2154A-A4FC-4708-B059-4137D4EF81AF}">
                <a16:creationId xmlns:a16="http://schemas.microsoft.com/office/drawing/2010/main" id="{C7396E04-86DF-410D-A32B-F92E070FDBC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2028825" y="2913707"/>
            <a:ext cx="5085721" cy="2320423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55733853-B436-4BBD-BD31-7176AA89DE27}">
                <a16:creationId xmlns:a16="http://schemas.microsoft.com/office/drawing/2010/main" id="{185796CB-5A2B-451A-80D8-4327B2BC12FE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689830" y="561595"/>
            <a:ext cx="1764338" cy="470170"/>
          </a:xfrm>
          <a:prstGeom prst="rect">
            <a:avLst/>
          </a:prstGeom>
          <a:noFill/>
        </p:spPr>
      </p:pic>
    </p:spTree>
    <p:extLst>
      <p:ext uri="{AAB022A5-A4C6-4B36-8C90-1643FFFD9511}">
        <p14:creationId xmlns:p14="http://schemas.microsoft.com/office/powerpoint/2010/main" val="172284055887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2B3F1A34-042C-4D13-9542-E989759F2C2F}">
                <a16:creationId xmlns:a16="http://schemas.microsoft.com/office/drawing/2010/main" id="{9642C9DC-5635-426C-A650-DE2C26966F21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Workflow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s</a:t>
            </a:r>
            <a:endParaRPr b="1" dirty="0" lang="en-US" sz="2400">
              <a:solidFill>
                <a:srgbClr val="efaea6"/>
              </a:solidFill>
              <a:latin typeface="Zoho Puvi"/>
            </a:endParaRPr>
          </a:p>
        </p:txBody>
      </p:sp>
      <p:sp>
        <p:nvSpPr>
          <p:cNvPr id="3" name="">
            <a:extLst>
              <a:ext uri="{4F4B3ED0-C680-4FC6-8408-5DF4D1636C18}">
                <a16:creationId xmlns:a16="http://schemas.microsoft.com/office/drawing/2010/main" id="{838DBC7F-0A04-4D38-92D6-F925E56D8CFF}"/>
              </a:ext>
            </a:extLst>
          </p:cNvPr>
          <p:cNvSpPr txBox="1"/>
          <p:nvPr/>
        </p:nvSpPr>
        <p:spPr>
          <a:xfrm flipH="false" flipV="false" rot="0">
            <a:off x="651948" y="967682"/>
            <a:ext cx="57471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‌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You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can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exercise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control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over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automated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tasks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by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setting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up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multi-level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workflows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validate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prioritize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requests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with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efficient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SLA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management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4" name="">
            <a:extLst>
              <a:ext uri="{979DC0C3-0EB8-4243-8597-0C5771AD44A7}">
                <a16:creationId xmlns:a16="http://schemas.microsoft.com/office/drawing/2010/main" id="{9825C27A-6169-4A9A-8AE9-C5DBB9506DE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651948" y="1622641"/>
            <a:ext cx="7777638" cy="2996117"/>
          </a:xfrm>
          <a:prstGeom prst="rect">
            <a:avLst/>
          </a:prstGeom>
          <a:noFill/>
        </p:spPr>
      </p:pic>
    </p:spTree>
    <p:extLst>
      <p:ext uri="{2D4BC329-B9EC-4FA0-B495-C25AC299BA92}">
        <p14:creationId xmlns:p14="http://schemas.microsoft.com/office/powerpoint/2010/main" val="1722840558893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">
            <a:extLst>
              <a:ext uri="{A6673A4C-0ED9-42FA-842C-FF9F736BD5FF}">
                <a16:creationId xmlns:a16="http://schemas.microsoft.com/office/drawing/2010/main" id="{45258D84-402F-4EBC-91FA-1D0C195822DA}"/>
              </a:ext>
            </a:extLst>
          </p:cNvPr>
          <p:cNvCxnSpPr/>
          <p:nvPr/>
        </p:nvCxnSpPr>
        <p:spPr>
          <a:xfrm flipH="true" flipV="false" rot="10800000">
            <a:off x="1328556" y="2181225"/>
            <a:ext cx="6787581" cy="25231"/>
          </a:xfrm>
          <a:prstGeom prst="line">
            <a:avLst/>
          </a:prstGeom>
          <a:ln cap="flat" w="9525">
            <a:solidFill>
              <a:srgbClr val="90a5f9">
                <a:alpha val="22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3" name="">
            <a:extLst>
              <a:ext uri="{4D884471-0057-4B4F-AC69-3C3EE623FBB6}">
                <a16:creationId xmlns:a16="http://schemas.microsoft.com/office/drawing/2010/main" id="{DF18A6D4-ECA2-498C-84F3-64F6F4DD1255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4240720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Ticketing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using workflow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266A0B99-38EB-4CEE-A78F-D114F4650173}">
                <a16:creationId xmlns:a16="http://schemas.microsoft.com/office/drawing/2010/main" id="{115E9D8E-F2B7-4F39-AA64-A025C708F2E7}"/>
              </a:ext>
            </a:extLst>
          </p:cNvPr>
          <p:cNvSpPr txBox="1"/>
          <p:nvPr/>
        </p:nvSpPr>
        <p:spPr>
          <a:xfrm flipH="false" flipV="false" rot="0">
            <a:off x="475183" y="1058246"/>
            <a:ext cx="3802046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42900">
              <a:lnSpc>
                <a:spcPct val="135000"/>
              </a:lnSpc>
              <a:buSzPct val="140000"/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Workflows support a pool of requests that are submitted, routed, reviewed, and executed, with statuses tracked and notifications sent at each stage 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31B9A8D7-59DF-43BD-BB8B-EE1CA62E133E}">
                <a16:creationId xmlns:a16="http://schemas.microsoft.com/office/drawing/2010/main" id="{02B3282F-41B7-491E-A407-68DD93B73DA9}"/>
              </a:ext>
            </a:extLst>
          </p:cNvPr>
          <p:cNvSpPr txBox="1"/>
          <p:nvPr/>
        </p:nvSpPr>
        <p:spPr>
          <a:xfrm flipH="false" flipV="false" rot="0">
            <a:off x="4524413" y="1058246"/>
            <a:ext cx="3413826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42900">
              <a:lnSpc>
                <a:spcPct val="135000"/>
              </a:lnSpc>
              <a:buSzPct val="140000"/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This streamlines request management, improves response times, and enhances collaboration among teams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6" name="">
            <a:extLst>
              <a:ext uri="{F85017CE-6CCF-48E4-9AFB-A85222907E0D}">
                <a16:creationId xmlns:a16="http://schemas.microsoft.com/office/drawing/2010/main" id="{556DC9FE-7679-4ABC-97D3-9782E2878D9A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226543" y="2047875"/>
            <a:ext cx="666750" cy="275986"/>
            <a:chOff x="1130017" y="2109854"/>
            <a:chExt cx="666750" cy="275986"/>
          </a:xfrm>
        </p:grpSpPr>
        <p:sp>
          <p:nvSpPr>
            <p:cNvPr id="7" name="">
              <a:extLst>
                <a:ext uri="{1967D39A-630E-4B8A-92C2-EE3ADB329090}">
                  <a16:creationId xmlns:a16="http://schemas.microsoft.com/office/drawing/2010/main" id="{68243A19-21F0-4789-A301-15504712E066}"/>
                </a:ext>
              </a:extLst>
            </p:cNvPr>
            <p:cNvSpPr/>
            <p:nvPr/>
          </p:nvSpPr>
          <p:spPr>
            <a:xfrm flipH="false" flipV="false" rot="0">
              <a:off x="1130017" y="2109854"/>
              <a:ext cx="666750" cy="275986"/>
            </a:xfrm>
            <a:prstGeom prst="roundRect">
              <a:avLst/>
            </a:prstGeom>
            <a:solidFill>
              <a:srgbClr val="efaea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" name="">
              <a:extLst>
                <a:ext uri="{56075248-3DD6-471C-9DDF-22073A3FEEC4}">
                  <a16:creationId xmlns:a16="http://schemas.microsoft.com/office/drawing/2010/main" id="{6DA4FE33-12C6-4735-921B-79C37098A64C}"/>
                </a:ext>
              </a:extLst>
            </p:cNvPr>
            <p:cNvSpPr txBox="1"/>
            <p:nvPr/>
          </p:nvSpPr>
          <p:spPr>
            <a:xfrm flipH="false" flipV="false" rot="0">
              <a:off x="1267872" y="2122798"/>
              <a:ext cx="400050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Step 1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9" name="">
            <a:extLst>
              <a:ext uri="{4A6D9943-C6B0-4AA1-A7D8-D34EA735D7AB}">
                <a16:creationId xmlns:a16="http://schemas.microsoft.com/office/drawing/2010/main" id="{3E29AED5-44E7-4D71-A2FE-3B1416E4BD6E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653529" y="2660123"/>
            <a:ext cx="1737340" cy="1737340"/>
            <a:chOff x="615429" y="2660123"/>
            <a:chExt cx="1737340" cy="1737340"/>
          </a:xfrm>
        </p:grpSpPr>
        <p:sp>
          <p:nvSpPr>
            <p:cNvPr id="10" name="">
              <a:extLst>
                <a:ext uri="{027C3F6E-74BD-452A-B5A5-EC8984CFB3AC}">
                  <a16:creationId xmlns:a16="http://schemas.microsoft.com/office/drawing/2010/main" id="{672A3393-A2E5-40B4-8AF1-2336C59CCABA}"/>
                </a:ext>
              </a:extLst>
            </p:cNvPr>
            <p:cNvSpPr/>
            <p:nvPr/>
          </p:nvSpPr>
          <p:spPr>
            <a:xfrm flipH="false" flipV="false" rot="0">
              <a:off x="615429" y="2660123"/>
              <a:ext cx="1737340" cy="1737340"/>
            </a:xfrm>
            <a:prstGeom prst="ellipse">
              <a:avLst/>
            </a:prstGeom>
            <a:gradFill rotWithShape="1">
              <a:gsLst>
                <a:gs pos="0">
                  <a:srgbClr val="ffd4d1">
                    <a:tint val="100000"/>
                    <a:satMod val="130000"/>
                  </a:srgbClr>
                </a:gs>
                <a:gs pos="100000">
                  <a:srgbClr val="ae4a3d"/>
                </a:gs>
              </a:gsLst>
              <a:lin ang="5400000" scaled="0"/>
            </a:gra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" name="">
              <a:extLst>
                <a:ext uri="{10F44090-06B7-4607-A479-7CA7B813FED3}">
                  <a16:creationId xmlns:a16="http://schemas.microsoft.com/office/drawing/2010/main" id="{530EF893-E031-46C7-8CB7-04B9D094D19E}"/>
                </a:ext>
              </a:extLst>
            </p:cNvPr>
            <p:cNvSpPr/>
            <p:nvPr/>
          </p:nvSpPr>
          <p:spPr>
            <a:xfrm flipH="false" flipV="false" rot="0">
              <a:off x="761152" y="2800350"/>
              <a:ext cx="1448295" cy="1448295"/>
            </a:xfrm>
            <a:prstGeom prst="ellipse">
              <a:avLst/>
            </a:prstGeom>
            <a:solidFill>
              <a:srgbClr val="fbecea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" name="">
              <a:extLst>
                <a:ext uri="{2D5758A2-05C9-42DC-A60D-407FC0706EDE}">
                  <a16:creationId xmlns:a16="http://schemas.microsoft.com/office/drawing/2010/main" id="{74B51BA8-761B-4281-A580-CA291D7589D7}"/>
                </a:ext>
              </a:extLst>
            </p:cNvPr>
            <p:cNvSpPr txBox="1"/>
            <p:nvPr/>
          </p:nvSpPr>
          <p:spPr>
            <a:xfrm flipH="false" flipV="false" rot="0">
              <a:off x="917514" y="3220164"/>
              <a:ext cx="1095089" cy="608666"/>
            </a:xfrm>
            <a:prstGeom prst="rect">
              <a:avLst/>
            </a:prstGeom>
          </p:spPr>
          <p:txBody>
            <a:bodyPr bIns="47625" lIns="95250" rIns="9525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A requester raises a request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13" name="">
            <a:extLst>
              <a:ext uri="{928CACEF-C539-4CBA-B8B4-C4369D3B933E}">
                <a16:creationId xmlns:a16="http://schemas.microsoft.com/office/drawing/2010/main" id="{D8FDB2F8-AA8F-4793-BF23-D82275A38DD1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721311" y="2635643"/>
            <a:ext cx="1737340" cy="1737340"/>
            <a:chOff x="2675905" y="2642949"/>
            <a:chExt cx="1737340" cy="1737340"/>
          </a:xfrm>
        </p:grpSpPr>
        <p:sp>
          <p:nvSpPr>
            <p:cNvPr id="14" name="">
              <a:extLst>
                <a:ext uri="{ED477B35-0E3C-43CA-B8FD-5B276DD0069D}">
                  <a16:creationId xmlns:a16="http://schemas.microsoft.com/office/drawing/2010/main" id="{B8B6B660-8116-4E7D-B49A-6FDA6F8BA9F0}"/>
                </a:ext>
              </a:extLst>
            </p:cNvPr>
            <p:cNvSpPr/>
            <p:nvPr/>
          </p:nvSpPr>
          <p:spPr>
            <a:xfrm flipH="false" flipV="false" rot="0">
              <a:off x="2675905" y="2642949"/>
              <a:ext cx="1737340" cy="1737340"/>
            </a:xfrm>
            <a:prstGeom prst="ellipse">
              <a:avLst/>
            </a:prstGeom>
            <a:solidFill>
              <a:srgbClr val="4b6ef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5" name="">
              <a:extLst>
                <a:ext uri="{7C7A210D-0ACF-463B-88E1-CDD007D857C5}">
                  <a16:creationId xmlns:a16="http://schemas.microsoft.com/office/drawing/2010/main" id="{52CD9C81-6B39-471B-B44F-5A870A0E4E10}"/>
                </a:ext>
              </a:extLst>
            </p:cNvPr>
            <p:cNvSpPr/>
            <p:nvPr/>
          </p:nvSpPr>
          <p:spPr>
            <a:xfrm flipH="false" flipV="false" rot="0">
              <a:off x="2828934" y="2783176"/>
              <a:ext cx="1448295" cy="1448295"/>
            </a:xfrm>
            <a:prstGeom prst="ellipse">
              <a:avLst/>
            </a:prstGeom>
            <a:solidFill>
              <a:srgbClr val="ebefff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6" name="">
              <a:extLst>
                <a:ext uri="{233E3CC1-4C4E-4CBD-ABA4-E3E73D946C46}">
                  <a16:creationId xmlns:a16="http://schemas.microsoft.com/office/drawing/2010/main" id="{0D8790FD-EDF7-41E7-B77D-0100421E02F7}"/>
                </a:ext>
              </a:extLst>
            </p:cNvPr>
            <p:cNvSpPr txBox="1"/>
            <p:nvPr/>
          </p:nvSpPr>
          <p:spPr>
            <a:xfrm flipH="false" flipV="false" rot="0">
              <a:off x="2969018" y="3224898"/>
              <a:ext cx="1184395" cy="608666"/>
            </a:xfrm>
            <a:prstGeom prst="rect">
              <a:avLst/>
            </a:prstGeom>
          </p:spPr>
          <p:txBody>
            <a:bodyPr bIns="47625" lIns="95250" rIns="9525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A customized workflow is triggered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17" name="">
            <a:extLst>
              <a:ext uri="{BD6EDC38-F5E5-4C16-8940-744ED68FDF55}">
                <a16:creationId xmlns:a16="http://schemas.microsoft.com/office/drawing/2010/main" id="{B2B3CE4E-A916-4D2E-83E6-C783DA6B8B7A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3245482" y="2047875"/>
            <a:ext cx="666750" cy="275986"/>
            <a:chOff x="3131182" y="2091261"/>
            <a:chExt cx="666750" cy="275986"/>
          </a:xfrm>
        </p:grpSpPr>
        <p:sp>
          <p:nvSpPr>
            <p:cNvPr id="18" name="">
              <a:extLst>
                <a:ext uri="{3B16CC2B-1939-4E44-A13D-528ACAC44578}">
                  <a16:creationId xmlns:a16="http://schemas.microsoft.com/office/drawing/2010/main" id="{C9831B59-2B07-4A67-881E-24715950A021}"/>
                </a:ext>
              </a:extLst>
            </p:cNvPr>
            <p:cNvSpPr/>
            <p:nvPr/>
          </p:nvSpPr>
          <p:spPr>
            <a:xfrm flipH="false" flipV="false" rot="0">
              <a:off x="3131182" y="2091261"/>
              <a:ext cx="666750" cy="275986"/>
            </a:xfrm>
            <a:prstGeom prst="roundRect">
              <a:avLst/>
            </a:prstGeom>
            <a:solidFill>
              <a:srgbClr val="4b6ef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9" name="">
              <a:extLst>
                <a:ext uri="{7895D0FA-40C7-4137-A80A-46B30375BE13}">
                  <a16:creationId xmlns:a16="http://schemas.microsoft.com/office/drawing/2010/main" id="{46F8AB35-7CDE-46FE-9804-19C876CB319D}"/>
                </a:ext>
              </a:extLst>
            </p:cNvPr>
            <p:cNvSpPr txBox="1"/>
            <p:nvPr/>
          </p:nvSpPr>
          <p:spPr>
            <a:xfrm flipH="false" flipV="false" rot="0">
              <a:off x="3269035" y="2104201"/>
              <a:ext cx="428625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medium"/>
                </a:rPr>
                <a:t>Step 2</a:t>
              </a:r>
              <a:endParaRPr dirty="0" lang="en-US" sz="1000">
                <a:solidFill>
                  <a:schemeClr val="bg1"/>
                </a:solidFill>
                <a:latin typeface="Zoho Puvi-medium"/>
              </a:endParaRPr>
            </a:p>
          </p:txBody>
        </p:sp>
      </p:grpSp>
      <p:grpSp>
        <p:nvGrpSpPr>
          <p:cNvPr id="20" name="">
            <a:extLst>
              <a:ext uri="{D965232B-1E76-4A74-97C1-2DA3F646B1AE}">
                <a16:creationId xmlns:a16="http://schemas.microsoft.com/office/drawing/2010/main" id="{ED57EDA3-0DF6-495A-A22F-86EB765A433C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4803886" y="2624766"/>
            <a:ext cx="1737340" cy="1737340"/>
            <a:chOff x="4651486" y="2624766"/>
            <a:chExt cx="1737340" cy="1737340"/>
          </a:xfrm>
        </p:grpSpPr>
        <p:sp>
          <p:nvSpPr>
            <p:cNvPr id="21" name="">
              <a:extLst>
                <a:ext uri="{8A7F147C-38FF-41CC-B5FC-29013300839F}">
                  <a16:creationId xmlns:a16="http://schemas.microsoft.com/office/drawing/2010/main" id="{F3DF826F-3A15-4366-AC93-259ABC9C3673}"/>
                </a:ext>
              </a:extLst>
            </p:cNvPr>
            <p:cNvSpPr/>
            <p:nvPr/>
          </p:nvSpPr>
          <p:spPr>
            <a:xfrm flipH="false" flipV="false" rot="0">
              <a:off x="4651486" y="2624766"/>
              <a:ext cx="1737340" cy="1737340"/>
            </a:xfrm>
            <a:prstGeom prst="ellipse">
              <a:avLst/>
            </a:prstGeom>
            <a:gradFill rotWithShape="1">
              <a:gsLst>
                <a:gs pos="0">
                  <a:srgbClr val="ffd4d1">
                    <a:tint val="100000"/>
                    <a:satMod val="130000"/>
                  </a:srgbClr>
                </a:gs>
                <a:gs pos="100000">
                  <a:srgbClr val="ae4a3d"/>
                </a:gs>
              </a:gsLst>
              <a:lin ang="5400000" scaled="0"/>
            </a:gra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2" name="">
              <a:extLst>
                <a:ext uri="{CC2F4B44-4389-440B-A223-CA3BCFA75D87}">
                  <a16:creationId xmlns:a16="http://schemas.microsoft.com/office/drawing/2010/main" id="{8335C50F-21BE-4884-8333-A1F1D1161B8D}"/>
                </a:ext>
              </a:extLst>
            </p:cNvPr>
            <p:cNvSpPr/>
            <p:nvPr/>
          </p:nvSpPr>
          <p:spPr>
            <a:xfrm flipH="false" flipV="false" rot="0">
              <a:off x="4804515" y="2764993"/>
              <a:ext cx="1448295" cy="1448295"/>
            </a:xfrm>
            <a:prstGeom prst="ellipse">
              <a:avLst/>
            </a:prstGeom>
            <a:solidFill>
              <a:srgbClr val="fbecea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3" name="">
              <a:extLst>
                <a:ext uri="{50EFAC78-9B77-4968-8C89-B588BC49BFDF}">
                  <a16:creationId xmlns:a16="http://schemas.microsoft.com/office/drawing/2010/main" id="{94423A5B-219A-4014-81D4-DB4A80B33540}"/>
                </a:ext>
              </a:extLst>
            </p:cNvPr>
            <p:cNvSpPr txBox="1"/>
            <p:nvPr/>
          </p:nvSpPr>
          <p:spPr>
            <a:xfrm flipH="false" flipV="false" rot="0">
              <a:off x="4936464" y="3149908"/>
              <a:ext cx="1184395" cy="758266"/>
            </a:xfrm>
            <a:prstGeom prst="rect">
              <a:avLst/>
            </a:prstGeom>
          </p:spPr>
          <p:txBody>
            <a:bodyPr bIns="47625" lIns="95250" rIns="9525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Stakeholders review and approve the request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24" name="">
            <a:extLst>
              <a:ext uri="{7A9FD529-E518-48F5-9C1B-FEC537325EE9}">
                <a16:creationId xmlns:a16="http://schemas.microsoft.com/office/drawing/2010/main" id="{1B36AC75-1F6B-4FFE-8B54-618BA225898F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5354831" y="2047875"/>
            <a:ext cx="666750" cy="275986"/>
            <a:chOff x="5126231" y="2082165"/>
            <a:chExt cx="666750" cy="275986"/>
          </a:xfrm>
        </p:grpSpPr>
        <p:sp>
          <p:nvSpPr>
            <p:cNvPr id="25" name="">
              <a:extLst>
                <a:ext uri="{81FBBB09-8B73-456E-865C-151B1A13B4E8}">
                  <a16:creationId xmlns:a16="http://schemas.microsoft.com/office/drawing/2010/main" id="{29A5DD32-2D01-4385-9D77-F0EF447EA4A0}"/>
                </a:ext>
              </a:extLst>
            </p:cNvPr>
            <p:cNvSpPr/>
            <p:nvPr/>
          </p:nvSpPr>
          <p:spPr>
            <a:xfrm flipH="false" flipV="false" rot="0">
              <a:off x="5126231" y="2082165"/>
              <a:ext cx="666750" cy="275986"/>
            </a:xfrm>
            <a:prstGeom prst="roundRect">
              <a:avLst/>
            </a:prstGeom>
            <a:solidFill>
              <a:srgbClr val="efaea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6" name="">
              <a:extLst>
                <a:ext uri="{FC20F972-0BFB-48AD-A7EC-B867B98D5F24}">
                  <a16:creationId xmlns:a16="http://schemas.microsoft.com/office/drawing/2010/main" id="{08A3B07E-C8CA-4176-B100-8473F1F69F2C}"/>
                </a:ext>
              </a:extLst>
            </p:cNvPr>
            <p:cNvSpPr txBox="1"/>
            <p:nvPr/>
          </p:nvSpPr>
          <p:spPr>
            <a:xfrm flipH="false" flipV="false" rot="0">
              <a:off x="5278574" y="2101129"/>
              <a:ext cx="428625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Step 3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27" name="">
            <a:extLst>
              <a:ext uri="{F3D59AE4-8B3F-4EAF-B45F-4BABD2E1499F}">
                <a16:creationId xmlns:a16="http://schemas.microsoft.com/office/drawing/2010/main" id="{AFAC3945-CD22-476C-A8EC-9E4F4CFF2102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6914664" y="2664418"/>
            <a:ext cx="1737340" cy="1737340"/>
            <a:chOff x="6724164" y="2664418"/>
            <a:chExt cx="1737340" cy="1737340"/>
          </a:xfrm>
        </p:grpSpPr>
        <p:sp>
          <p:nvSpPr>
            <p:cNvPr id="28" name="">
              <a:extLst>
                <a:ext uri="{E8486CD3-A40C-482A-AE9F-FBDEDE9F3292}">
                  <a16:creationId xmlns:a16="http://schemas.microsoft.com/office/drawing/2010/main" id="{8D631FEA-7FCD-4571-AACF-4860DE815510}"/>
                </a:ext>
              </a:extLst>
            </p:cNvPr>
            <p:cNvSpPr/>
            <p:nvPr/>
          </p:nvSpPr>
          <p:spPr>
            <a:xfrm flipH="false" flipV="false" rot="0">
              <a:off x="6724164" y="2664418"/>
              <a:ext cx="1737340" cy="1737340"/>
            </a:xfrm>
            <a:prstGeom prst="ellipse">
              <a:avLst/>
            </a:prstGeom>
            <a:solidFill>
              <a:srgbClr val="4b6ef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9" name="">
              <a:extLst>
                <a:ext uri="{BA85A099-CF61-4FCE-ABF0-BFF1EC10993A}">
                  <a16:creationId xmlns:a16="http://schemas.microsoft.com/office/drawing/2010/main" id="{DF79BB18-5188-45CE-AFE7-618D8BFFE57F}"/>
                </a:ext>
              </a:extLst>
            </p:cNvPr>
            <p:cNvSpPr/>
            <p:nvPr/>
          </p:nvSpPr>
          <p:spPr>
            <a:xfrm flipH="false" flipV="false" rot="0">
              <a:off x="6877193" y="2804645"/>
              <a:ext cx="1448295" cy="1448295"/>
            </a:xfrm>
            <a:prstGeom prst="ellipse">
              <a:avLst/>
            </a:prstGeom>
            <a:solidFill>
              <a:srgbClr val="ebefff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0" name="">
              <a:extLst>
                <a:ext uri="{875B0072-1839-4326-9AC9-B492EE6F0271}">
                  <a16:creationId xmlns:a16="http://schemas.microsoft.com/office/drawing/2010/main" id="{4DD9D724-C53D-4165-8908-9009300AF89C}"/>
                </a:ext>
              </a:extLst>
            </p:cNvPr>
            <p:cNvSpPr txBox="1"/>
            <p:nvPr/>
          </p:nvSpPr>
          <p:spPr>
            <a:xfrm flipH="false" flipV="false" rot="0">
              <a:off x="7009142" y="3251911"/>
              <a:ext cx="1184395" cy="524798"/>
            </a:xfrm>
            <a:prstGeom prst="rect">
              <a:avLst/>
            </a:prstGeom>
          </p:spPr>
          <p:txBody>
            <a:bodyPr bIns="47625" lIns="95250" rIns="9525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An executor executes the task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31" name="">
            <a:extLst>
              <a:ext uri="{8CC809E6-FFA0-4EFB-A7F7-5616AB754771}">
                <a16:creationId xmlns:a16="http://schemas.microsoft.com/office/drawing/2010/main" id="{3DCD1685-290A-4D78-97AA-0395587C28F1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7449389" y="2047875"/>
            <a:ext cx="666750" cy="275986"/>
            <a:chOff x="7258889" y="2101991"/>
            <a:chExt cx="666750" cy="275986"/>
          </a:xfrm>
        </p:grpSpPr>
        <p:sp>
          <p:nvSpPr>
            <p:cNvPr id="32" name="">
              <a:extLst>
                <a:ext uri="{BF419B92-4862-4D74-AA0F-A8155FE4A932}">
                  <a16:creationId xmlns:a16="http://schemas.microsoft.com/office/drawing/2010/main" id="{2654AA15-6878-4BCE-BE89-D84AD9B40AB1}"/>
                </a:ext>
              </a:extLst>
            </p:cNvPr>
            <p:cNvSpPr/>
            <p:nvPr/>
          </p:nvSpPr>
          <p:spPr>
            <a:xfrm flipH="false" flipV="false" rot="0">
              <a:off x="7258889" y="2101991"/>
              <a:ext cx="666750" cy="275986"/>
            </a:xfrm>
            <a:prstGeom prst="roundRect">
              <a:avLst/>
            </a:prstGeom>
            <a:solidFill>
              <a:srgbClr val="4b6ef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3" name="">
              <a:extLst>
                <a:ext uri="{5870D91E-9F61-4D07-9674-8F93EB04A28F}">
                  <a16:creationId xmlns:a16="http://schemas.microsoft.com/office/drawing/2010/main" id="{EBB309D2-B40C-477F-B3B4-FB7FADEAF033}"/>
                </a:ext>
              </a:extLst>
            </p:cNvPr>
            <p:cNvSpPr txBox="1"/>
            <p:nvPr/>
          </p:nvSpPr>
          <p:spPr>
            <a:xfrm flipH="false" flipV="false" rot="0">
              <a:off x="7399858" y="2122589"/>
              <a:ext cx="428625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medium"/>
                </a:rPr>
                <a:t>Step 4</a:t>
              </a:r>
              <a:endParaRPr dirty="0" lang="en-US" sz="1000">
                <a:solidFill>
                  <a:schemeClr val="bg1"/>
                </a:solidFill>
                <a:latin typeface="Zoho Puvi-medium"/>
              </a:endParaRPr>
            </a:p>
          </p:txBody>
        </p:sp>
      </p:grpSp>
    </p:spTree>
    <p:extLst>
      <p:ext uri="{B81E674A-AFD9-43FC-A5E1-97E22ED2878F}">
        <p14:creationId xmlns:p14="http://schemas.microsoft.com/office/powerpoint/2010/main" val="172284055889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DF87CF5-DD05-42EA-B951-D346D00FF085}">
                <a16:creationId xmlns:a16="http://schemas.microsoft.com/office/drawing/2010/main" id="{827355A6-1294-4275-B949-6947A6068876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SLAs</a:t>
            </a: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in</a:t>
            </a: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workflows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122C3797-44F7-4AFF-B3D0-545E8A1F214F}">
                <a16:creationId xmlns:a16="http://schemas.microsoft.com/office/drawing/2010/main" id="{E7E6BBB5-3082-4A6E-9B78-D685801258B5}"/>
              </a:ext>
            </a:extLst>
          </p:cNvPr>
          <p:cNvSpPr txBox="1"/>
          <p:nvPr/>
        </p:nvSpPr>
        <p:spPr>
          <a:xfrm flipH="false" flipV="false" rot="0">
            <a:off x="651948" y="967682"/>
            <a:ext cx="57471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SLA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features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allow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organizations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define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enforce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expected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response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times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,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resolution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targets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,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service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quality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standards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tasks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94A693F1-2BFB-42B8-A827-1B5895DFC181}">
                <a16:creationId xmlns:a16="http://schemas.microsoft.com/office/drawing/2010/main" id="{4A131257-AC38-4430-8F13-386B38FE09F5}"/>
              </a:ext>
            </a:extLst>
          </p:cNvPr>
          <p:cNvSpPr txBox="1"/>
          <p:nvPr/>
        </p:nvSpPr>
        <p:spPr>
          <a:xfrm flipH="false" flipV="false" rot="0">
            <a:off x="826265" y="2286695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err="1" lang="en-US" sz="1000">
                <a:solidFill>
                  <a:srgbClr val="efaea6"/>
                </a:solidFill>
                <a:latin typeface="Zoho Puvi-demi_bold"/>
              </a:rPr>
              <a:t>SLA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 rule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09FE81C1-53FD-44CC-AB20-B9E216E2CDB4}">
                <a16:creationId xmlns:a16="http://schemas.microsoft.com/office/drawing/2010/main" id="{BFF26C6D-6F03-4C7A-98F8-767FC4BE84AE}"/>
              </a:ext>
            </a:extLst>
          </p:cNvPr>
          <p:cNvSpPr/>
          <p:nvPr/>
        </p:nvSpPr>
        <p:spPr>
          <a:xfrm flipH="false" flipV="false" rot="0">
            <a:off x="659253" y="2345369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CA27CE3C-784F-46F0-941E-B2F8DC76373A}">
                <a16:creationId xmlns:a16="http://schemas.microsoft.com/office/drawing/2010/main" id="{B0271FDC-0EC1-4BC1-9AAD-D3919EAEE076}"/>
              </a:ext>
            </a:extLst>
          </p:cNvPr>
          <p:cNvSpPr txBox="1"/>
          <p:nvPr/>
        </p:nvSpPr>
        <p:spPr>
          <a:xfrm flipH="false" flipV="false" rot="0">
            <a:off x="826265" y="2582246"/>
            <a:ext cx="2021424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You can configure attributes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as the basis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on which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w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orkflow requests must be filtered and SLAs must be applied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F545BD46-74E8-46B2-9AD4-AA8439CE7250}">
                <a16:creationId xmlns:a16="http://schemas.microsoft.com/office/drawing/2010/main" id="{1490351D-7272-48CD-A589-40D38AB8AFAC}"/>
              </a:ext>
            </a:extLst>
          </p:cNvPr>
          <p:cNvSpPr/>
          <p:nvPr/>
        </p:nvSpPr>
        <p:spPr>
          <a:xfrm flipH="false" flipV="false" rot="0">
            <a:off x="3307261" y="2346683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631C596A-62A7-4376-98E7-CD45A909AF52}">
                <a16:creationId xmlns:a16="http://schemas.microsoft.com/office/drawing/2010/main" id="{C7CF36F7-C2A0-4C3A-B2F2-A61D31ADED35}"/>
              </a:ext>
            </a:extLst>
          </p:cNvPr>
          <p:cNvSpPr txBox="1"/>
          <p:nvPr/>
        </p:nvSpPr>
        <p:spPr>
          <a:xfrm flipH="false" flipV="false" rot="0">
            <a:off x="3474272" y="2288009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Response</a:t>
            </a:r>
            <a:r>
              <a:rPr dirty="0" err="1" lang="en-US" sz="1000">
                <a:solidFill>
                  <a:srgbClr val="efaea6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time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AA93CB33-C1FA-46FA-A2AC-B01BA3E1AE07}">
                <a16:creationId xmlns:a16="http://schemas.microsoft.com/office/drawing/2010/main" id="{4D9864EA-32F2-45A9-9637-27DDF7D89C3D}"/>
              </a:ext>
            </a:extLst>
          </p:cNvPr>
          <p:cNvSpPr txBox="1"/>
          <p:nvPr/>
        </p:nvSpPr>
        <p:spPr>
          <a:xfrm flipH="false" flipV="false" rot="0">
            <a:off x="3474272" y="2583560"/>
            <a:ext cx="1911867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You can set the expected response times in terms of days, hours, or minutes, according to organizational requirements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5D8E13BA-0ACD-4B78-A424-312BE9514A33}">
                <a16:creationId xmlns:a16="http://schemas.microsoft.com/office/drawing/2010/main" id="{95AB2FD8-49D9-41A0-9BAA-DE5D845B9A3D}"/>
              </a:ext>
            </a:extLst>
          </p:cNvPr>
          <p:cNvSpPr/>
          <p:nvPr/>
        </p:nvSpPr>
        <p:spPr>
          <a:xfrm flipH="false" flipV="false" rot="0">
            <a:off x="6012028" y="2324100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CC02A5A7-C465-4672-A391-B7D88DE355AD}">
                <a16:creationId xmlns:a16="http://schemas.microsoft.com/office/drawing/2010/main" id="{7D3417E1-027F-4E3E-AE10-D09BC2E12E9E}"/>
              </a:ext>
            </a:extLst>
          </p:cNvPr>
          <p:cNvSpPr txBox="1"/>
          <p:nvPr/>
        </p:nvSpPr>
        <p:spPr>
          <a:xfrm flipH="false" flipV="false" rot="0">
            <a:off x="6179039" y="2265426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Escalation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DE9FD980-E8BE-4F08-BE64-52824665C094}">
                <a16:creationId xmlns:a16="http://schemas.microsoft.com/office/drawing/2010/main" id="{4C6BB74E-D213-4DD8-B1D9-665DDAD614BA}"/>
              </a:ext>
            </a:extLst>
          </p:cNvPr>
          <p:cNvSpPr txBox="1"/>
          <p:nvPr/>
        </p:nvSpPr>
        <p:spPr>
          <a:xfrm flipH="false" flipV="false" rot="0">
            <a:off x="6179039" y="2560977"/>
            <a:ext cx="2101853" cy="143984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If a request isn't completed within the specified time, you can choose to notify admins, reassign it, change the priority, or change the status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;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you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can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also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set multiple escalations to occur at specific intervals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13" name="">
            <a:extLst>
              <a:ext uri="{458CE9E9-6F38-4BA2-884E-E64A60743954}">
                <a16:creationId xmlns:a16="http://schemas.microsoft.com/office/drawing/2010/main" id="{2A9F49C5-A7A7-4FF9-B67C-0E33CCFA1395}"/>
              </a:ext>
            </a:extLst>
          </p:cNvPr>
          <p:cNvCxnSpPr/>
          <p:nvPr/>
        </p:nvCxnSpPr>
        <p:spPr>
          <a:xfrm flipH="true" flipV="false" rot="10800000">
            <a:off x="3013548" y="2345369"/>
            <a:ext cx="0" cy="1562814"/>
          </a:xfrm>
          <a:prstGeom prst="line">
            <a:avLst/>
          </a:prstGeom>
          <a:ln cap="flat" w="9525">
            <a:solidFill>
              <a:srgbClr val="aabbfd">
                <a:alpha val="18000"/>
              </a:srgbClr>
            </a:solidFill>
            <a:prstDash val="dash"/>
            <a:round/>
            <a:headEnd len="med" type="triangle" w="me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4" name="">
            <a:extLst>
              <a:ext uri="{15653CC0-F09C-43C8-BF4D-385FB9828649}">
                <a16:creationId xmlns:a16="http://schemas.microsoft.com/office/drawing/2010/main" id="{4759377A-C300-449A-A2AD-904C8232647C}"/>
              </a:ext>
            </a:extLst>
          </p:cNvPr>
          <p:cNvCxnSpPr/>
          <p:nvPr/>
        </p:nvCxnSpPr>
        <p:spPr>
          <a:xfrm flipH="true" flipV="false" rot="10800000">
            <a:off x="5776645" y="2286695"/>
            <a:ext cx="0" cy="1687210"/>
          </a:xfrm>
          <a:prstGeom prst="line">
            <a:avLst/>
          </a:prstGeom>
          <a:ln cap="flat" w="9525">
            <a:solidFill>
              <a:srgbClr val="aabbfd">
                <a:alpha val="18000"/>
              </a:srgbClr>
            </a:solidFill>
            <a:prstDash val="dash"/>
            <a:round/>
            <a:headEnd len="med" type="triangle" w="me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5" name="">
            <a:extLst>
              <a:ext uri="{3D541243-8856-4E55-860A-1B186C64AB68}">
                <a16:creationId xmlns:a16="http://schemas.microsoft.com/office/drawing/2010/main" id="{AFBB22B4-7E95-471C-89D5-9A6845B9E231}"/>
              </a:ext>
            </a:extLst>
          </p:cNvPr>
          <p:cNvSpPr txBox="1"/>
          <p:nvPr/>
        </p:nvSpPr>
        <p:spPr>
          <a:xfrm flipH="false" flipV="false" rot="0">
            <a:off x="659253" y="1679286"/>
            <a:ext cx="5747194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With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ADManager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Plus'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SLA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features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,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users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can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configure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the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following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:</a:t>
            </a:r>
            <a:endParaRPr dirty="0" err="1" lang="en-US" sz="1000">
              <a:solidFill>
                <a:schemeClr val="bg1"/>
              </a:solidFill>
              <a:latin typeface="Zoho Puvi-demi_bold"/>
            </a:endParaRPr>
          </a:p>
        </p:txBody>
      </p:sp>
    </p:spTree>
    <p:extLst>
      <p:ext uri="{2BC33BD1-3F0B-451D-84E0-FD42BC6C0A1B}">
        <p14:creationId xmlns:p14="http://schemas.microsoft.com/office/powerpoint/2010/main" val="1722840558898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4665653-090A-4168-B7E8-8E8F4CDFA70F}">
                <a16:creationId xmlns:a16="http://schemas.microsoft.com/office/drawing/2010/main" id="{5EB7224C-D18F-482F-83F2-594FE9EFF150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Key</a:t>
            </a:r>
            <a:r>
              <a:rPr b="1" dirty="0"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features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3" name="">
            <a:extLst>
              <a:ext uri="{58006516-DFC9-4FF6-B5AE-D38283D8DF8C}">
                <a16:creationId xmlns:a16="http://schemas.microsoft.com/office/drawing/2010/main" id="{055F341F-104B-411C-9374-391179936DEE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90911" y="1123854"/>
            <a:ext cx="6818862" cy="706936"/>
            <a:chOff x="651948" y="1161954"/>
            <a:chExt cx="6818862" cy="706936"/>
          </a:xfrm>
        </p:grpSpPr>
        <p:sp>
          <p:nvSpPr>
            <p:cNvPr id="4" name="">
              <a:extLst>
                <a:ext uri="{268FCCC8-B8E5-445F-87D9-3B9A9C294F61}">
                  <a16:creationId xmlns:a16="http://schemas.microsoft.com/office/drawing/2010/main" id="{7E64354A-C3C2-41C7-8250-7203EC65E253}"/>
                </a:ext>
              </a:extLst>
            </p:cNvPr>
            <p:cNvSpPr txBox="1"/>
            <p:nvPr/>
          </p:nvSpPr>
          <p:spPr>
            <a:xfrm flipH="false" flipV="false" rot="0">
              <a:off x="651948" y="1161954"/>
              <a:ext cx="2021424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 indent="0" marL="0">
                <a:lnSpc>
                  <a:spcPct val="135000"/>
                </a:lnSpc>
                <a:buFont typeface="Arial"/>
                <a:buNone/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Customizable</a:t>
              </a:r>
              <a:r>
                <a:rPr dirty="0" err="1" lang="en-US" sz="1000">
                  <a:solidFill>
                    <a:schemeClr val="bg1"/>
                  </a:solidFill>
                  <a:latin typeface="Zoho Puvi-demi_bold"/>
                </a:rPr>
                <a:t> </a:t>
              </a: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workflow</a:t>
              </a:r>
              <a:r>
                <a:rPr dirty="0" err="1" lang="en-US" sz="1000">
                  <a:solidFill>
                    <a:schemeClr val="bg1"/>
                  </a:solidFill>
                  <a:latin typeface="Zoho Puvi-demi_bold"/>
                </a:rPr>
                <a:t> </a:t>
              </a: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stages</a:t>
              </a:r>
              <a:endParaRPr dirty="0" lang="en-US" sz="1000">
                <a:solidFill>
                  <a:schemeClr val="bg1"/>
                </a:solidFill>
                <a:latin typeface="Zoho Puvi-demi_bold"/>
              </a:endParaRPr>
            </a:p>
          </p:txBody>
        </p:sp>
        <p:sp>
          <p:nvSpPr>
            <p:cNvPr id="5" name="">
              <a:extLst>
                <a:ext uri="{92F29DC2-BB73-4FF3-A4A8-2B3EC9038F66}">
                  <a16:creationId xmlns:a16="http://schemas.microsoft.com/office/drawing/2010/main" id="{922019EF-2495-4919-813B-48474757E8D3}"/>
                </a:ext>
              </a:extLst>
            </p:cNvPr>
            <p:cNvSpPr txBox="1"/>
            <p:nvPr/>
          </p:nvSpPr>
          <p:spPr>
            <a:xfrm flipH="false" flipV="false" rot="0">
              <a:off x="651948" y="1457506"/>
              <a:ext cx="6818862" cy="41138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Define multiple workflow stages, such as request initiation, review, approval, and execution, tailored to </a:t>
              </a: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your</a:t>
              </a: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 organizational needs</a:t>
              </a:r>
              <a:endParaRPr b="0" dirty="0" lang="en-US" sz="1000">
                <a:solidFill>
                  <a:schemeClr val="bg1"/>
                </a:solidFill>
                <a:latin typeface="Zoho Puvi"/>
              </a:endParaRPr>
            </a:p>
          </p:txBody>
        </p:sp>
      </p:grpSp>
      <p:grpSp>
        <p:nvGrpSpPr>
          <p:cNvPr id="6" name="">
            <a:extLst>
              <a:ext uri="{BAFAD7F2-8439-4237-9F95-D5226799652A}">
                <a16:creationId xmlns:a16="http://schemas.microsoft.com/office/drawing/2010/main" id="{0D20DFDD-49AC-4693-90C9-C8FDC9043EC7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90911" y="2086336"/>
            <a:ext cx="6818862" cy="501243"/>
            <a:chOff x="651948" y="2162536"/>
            <a:chExt cx="6818862" cy="501243"/>
          </a:xfrm>
        </p:grpSpPr>
        <p:sp>
          <p:nvSpPr>
            <p:cNvPr id="7" name="">
              <a:extLst>
                <a:ext uri="{C27657F4-418B-45D1-937E-F42881A7EAA3}">
                  <a16:creationId xmlns:a16="http://schemas.microsoft.com/office/drawing/2010/main" id="{8D61B0E5-DD92-4C85-AA55-BD80B6452EDD}"/>
                </a:ext>
              </a:extLst>
            </p:cNvPr>
            <p:cNvSpPr txBox="1"/>
            <p:nvPr/>
          </p:nvSpPr>
          <p:spPr>
            <a:xfrm flipH="false" flipV="false" rot="0">
              <a:off x="651948" y="2458087"/>
              <a:ext cx="6818862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Automate repetitive tasks, reducing manual effort and improving efficiency in Active Directory management</a:t>
              </a:r>
              <a:endParaRPr b="0" dirty="0" lang="en-US" sz="1000">
                <a:solidFill>
                  <a:schemeClr val="bg1"/>
                </a:solidFill>
                <a:latin typeface="Zoho Puvi"/>
              </a:endParaRPr>
            </a:p>
          </p:txBody>
        </p:sp>
        <p:sp>
          <p:nvSpPr>
            <p:cNvPr id="8" name="">
              <a:extLst>
                <a:ext uri="{43C0FDF2-C258-4E27-9C49-241390CB45F9}">
                  <a16:creationId xmlns:a16="http://schemas.microsoft.com/office/drawing/2010/main" id="{5C20E4A3-715D-41D1-8139-9F9DA16ED751}"/>
                </a:ext>
              </a:extLst>
            </p:cNvPr>
            <p:cNvSpPr txBox="1"/>
            <p:nvPr/>
          </p:nvSpPr>
          <p:spPr>
            <a:xfrm flipH="false" flipV="false" rot="0">
              <a:off x="651948" y="2162536"/>
              <a:ext cx="2021424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The a</a:t>
              </a: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utomation of routine tasks</a:t>
              </a:r>
              <a:endParaRPr dirty="0" lang="en-US" sz="1000">
                <a:solidFill>
                  <a:schemeClr val="bg1"/>
                </a:solidFill>
                <a:latin typeface="Zoho Puvi-demi_bold"/>
              </a:endParaRPr>
            </a:p>
          </p:txBody>
        </p:sp>
      </p:grpSp>
      <p:grpSp>
        <p:nvGrpSpPr>
          <p:cNvPr id="9" name="">
            <a:extLst>
              <a:ext uri="{9611FF37-78D6-4872-9188-527916D657BF}">
                <a16:creationId xmlns:a16="http://schemas.microsoft.com/office/drawing/2010/main" id="{ACFD3DDC-0198-44F7-A588-C825A9583D60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76300" y="2866749"/>
            <a:ext cx="6818862" cy="706936"/>
            <a:chOff x="651948" y="2790548"/>
            <a:chExt cx="6818862" cy="706936"/>
          </a:xfrm>
        </p:grpSpPr>
        <p:sp>
          <p:nvSpPr>
            <p:cNvPr id="10" name="">
              <a:extLst>
                <a:ext uri="{D15482E7-8320-47B9-995A-2C009F42A0AF}">
                  <a16:creationId xmlns:a16="http://schemas.microsoft.com/office/drawing/2010/main" id="{4867C9B8-F164-4C10-8424-F7E38685DF0B}"/>
                </a:ext>
              </a:extLst>
            </p:cNvPr>
            <p:cNvSpPr txBox="1"/>
            <p:nvPr/>
          </p:nvSpPr>
          <p:spPr>
            <a:xfrm flipH="false" flipV="false" rot="0">
              <a:off x="651948" y="3086100"/>
              <a:ext cx="6818862" cy="41138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Maintain comprehensive audit trails of all actions performed, ensuring accountability and compliance with organizational policies</a:t>
              </a:r>
              <a:endParaRPr b="0" dirty="0" lang="en-US" sz="1000">
                <a:solidFill>
                  <a:schemeClr val="bg1"/>
                </a:solidFill>
                <a:latin typeface="Zoho Puvi"/>
              </a:endParaRPr>
            </a:p>
          </p:txBody>
        </p:sp>
        <p:sp>
          <p:nvSpPr>
            <p:cNvPr id="11" name="">
              <a:extLst>
                <a:ext uri="{3BC011AC-5E95-44F4-BC79-5F1D7F62B0FB}">
                  <a16:creationId xmlns:a16="http://schemas.microsoft.com/office/drawing/2010/main" id="{E07E477B-3F06-47B3-A432-183DBF66F7D4}"/>
                </a:ext>
              </a:extLst>
            </p:cNvPr>
            <p:cNvSpPr txBox="1"/>
            <p:nvPr/>
          </p:nvSpPr>
          <p:spPr>
            <a:xfrm flipH="false" flipV="false" rot="0">
              <a:off x="651948" y="2790548"/>
              <a:ext cx="2385631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Audit trails and compliance monitoring</a:t>
              </a:r>
              <a:endParaRPr dirty="0" lang="en-US" sz="1000">
                <a:solidFill>
                  <a:schemeClr val="bg1"/>
                </a:solidFill>
                <a:latin typeface="Zoho Puvi-demi_bold"/>
              </a:endParaRPr>
            </a:p>
          </p:txBody>
        </p:sp>
      </p:grpSp>
      <p:grpSp>
        <p:nvGrpSpPr>
          <p:cNvPr id="12" name="">
            <a:extLst>
              <a:ext uri="{94F4C8C3-2DD9-47EA-A9EF-2203E258CC4C}">
                <a16:creationId xmlns:a16="http://schemas.microsoft.com/office/drawing/2010/main" id="{E0AC9A89-4C17-4AA3-8D7C-3AFA20481114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76300" y="3810485"/>
            <a:ext cx="6818862" cy="706936"/>
            <a:chOff x="651948" y="3696184"/>
            <a:chExt cx="6818862" cy="706936"/>
          </a:xfrm>
        </p:grpSpPr>
        <p:sp>
          <p:nvSpPr>
            <p:cNvPr id="13" name="">
              <a:extLst>
                <a:ext uri="{7D457AA0-A661-4AA0-9149-A0496416FD20}">
                  <a16:creationId xmlns:a16="http://schemas.microsoft.com/office/drawing/2010/main" id="{8EF04EF3-5DBC-43A1-A60C-13ACB689C9C4}"/>
                </a:ext>
              </a:extLst>
            </p:cNvPr>
            <p:cNvSpPr txBox="1"/>
            <p:nvPr/>
          </p:nvSpPr>
          <p:spPr>
            <a:xfrm flipH="false" flipV="false" rot="0">
              <a:off x="651948" y="3991735"/>
              <a:ext cx="6818862" cy="41138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Maintain comprehensive audit trails of all actions performed, ensuring accountability and compliance with organizational policies</a:t>
              </a:r>
              <a:endParaRPr b="0" dirty="0" lang="en-US" sz="1000">
                <a:solidFill>
                  <a:schemeClr val="bg1"/>
                </a:solidFill>
                <a:latin typeface="Zoho Puvi"/>
              </a:endParaRPr>
            </a:p>
          </p:txBody>
        </p:sp>
        <p:sp>
          <p:nvSpPr>
            <p:cNvPr id="14" name="">
              <a:extLst>
                <a:ext uri="{2DC3FB1E-A7A2-4E73-8347-07DEB43A642D}">
                  <a16:creationId xmlns:a16="http://schemas.microsoft.com/office/drawing/2010/main" id="{364C318B-1A9B-454C-BEBF-B17A049FF412}"/>
                </a:ext>
              </a:extLst>
            </p:cNvPr>
            <p:cNvSpPr txBox="1"/>
            <p:nvPr/>
          </p:nvSpPr>
          <p:spPr>
            <a:xfrm flipH="false" flipV="false" rot="0">
              <a:off x="651948" y="3696184"/>
              <a:ext cx="2385631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Audit trails and compliance monitoring</a:t>
              </a:r>
              <a:endParaRPr dirty="0" lang="en-US" sz="1000">
                <a:solidFill>
                  <a:schemeClr val="bg1"/>
                </a:solidFill>
                <a:latin typeface="Zoho Puvi-demi_bold"/>
              </a:endParaRPr>
            </a:p>
          </p:txBody>
        </p:sp>
      </p:grpSp>
      <p:pic>
        <p:nvPicPr>
          <p:cNvPr id="15" name="">
            <a:extLst>
              <a:ext uri="{0504EF82-121C-443B-9D91-C3611C1F47A9}">
                <a16:creationId xmlns:a16="http://schemas.microsoft.com/office/drawing/2010/main" id="{C71368EF-EE76-4E93-B362-1E0B4F385E37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flipH="false" flipV="false" rot="0">
            <a:off x="659253" y="1176080"/>
            <a:ext cx="110423" cy="107480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9D58499C-6FC1-43B5-8272-45C315A75480}">
                <a16:creationId xmlns:a16="http://schemas.microsoft.com/office/drawing/2010/main" id="{B04F7843-220E-4BFB-A9D4-650ED6677C39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flipH="false" flipV="false" rot="0">
            <a:off x="659253" y="2162536"/>
            <a:ext cx="110423" cy="10748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DF26B5A6-B702-4F37-809B-8162B228AFAE}">
                <a16:creationId xmlns:a16="http://schemas.microsoft.com/office/drawing/2010/main" id="{36E32697-9C35-432C-BB21-D3EA01D45B1F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flipH="false" flipV="false" rot="0">
            <a:off x="651948" y="2951321"/>
            <a:ext cx="110423" cy="107480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2C000D4B-3CD9-4B6E-9B35-0201A113025F}">
                <a16:creationId xmlns:a16="http://schemas.microsoft.com/office/drawing/2010/main" id="{0F3C7EBC-7477-443D-97B8-0CE9CEE5E91F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flipH="false" flipV="false" rot="0">
            <a:off x="651948" y="3886685"/>
            <a:ext cx="110423" cy="107480"/>
          </a:xfrm>
          <a:prstGeom prst="rect">
            <a:avLst/>
          </a:prstGeom>
          <a:noFill/>
        </p:spPr>
      </p:pic>
    </p:spTree>
    <p:extLst>
      <p:ext uri="{44B1256B-898D-456C-AC8C-42B5B1F9190C}">
        <p14:creationId xmlns:p14="http://schemas.microsoft.com/office/powerpoint/2010/main" val="1722840558900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E3F02FE8-02ED-4242-90F7-0A668B1DECEC}">
                <a16:creationId xmlns:a16="http://schemas.microsoft.com/office/drawing/2010/main" id="{3C6A1C0E-80A5-4421-A4D0-5AA57DEF6052}"/>
              </a:ext>
            </a:extLst>
          </p:cNvPr>
          <p:cNvSpPr txBox="1"/>
          <p:nvPr/>
        </p:nvSpPr>
        <p:spPr>
          <a:xfrm flipH="false" flipV="false" rot="0">
            <a:off x="1711442" y="419681"/>
            <a:ext cx="4963287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Use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case: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Disabling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inactive users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F71457D3-B5CF-408F-9713-F0F45C10134C}">
                <a16:creationId xmlns:a16="http://schemas.microsoft.com/office/drawing/2010/main" id="{13D647F0-A9EB-44A9-965D-2B163485D1F6}"/>
              </a:ext>
            </a:extLst>
          </p:cNvPr>
          <p:cNvSpPr/>
          <p:nvPr/>
        </p:nvSpPr>
        <p:spPr>
          <a:xfrm flipH="false" flipV="false" rot="0">
            <a:off x="1718748" y="1299048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80965503-95EC-474C-90C7-34EFD0995C90}">
                <a16:creationId xmlns:a16="http://schemas.microsoft.com/office/drawing/2010/main" id="{22353E9F-5756-40F1-A484-78EF7645F092}"/>
              </a:ext>
            </a:extLst>
          </p:cNvPr>
          <p:cNvSpPr txBox="1"/>
          <p:nvPr/>
        </p:nvSpPr>
        <p:spPr>
          <a:xfrm flipH="false" flipV="false" rot="0">
            <a:off x="1893065" y="1240621"/>
            <a:ext cx="5008559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Say a sys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admin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wants to disable the accounts of employees who have been absent for a prolonged time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FE517D23-12BE-4AEA-9E55-A4354F37295C}">
                <a16:creationId xmlns:a16="http://schemas.microsoft.com/office/drawing/2010/main" id="{9CC3EE7B-CB94-4C01-9334-B0E508D1A554}"/>
              </a:ext>
            </a:extLst>
          </p:cNvPr>
          <p:cNvSpPr txBox="1"/>
          <p:nvPr/>
        </p:nvSpPr>
        <p:spPr>
          <a:xfrm flipH="false" flipV="false" rot="0">
            <a:off x="1885759" y="1934451"/>
            <a:ext cx="501586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To do this, the sys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admin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has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to identify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users who have not logged in for a long time and then raise a request to disable their accounts, which will be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reviewed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by the respective employees'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managers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 executed by the HR manager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BC49CB16-0210-4F56-A784-C07F83A38CF4}">
                <a16:creationId xmlns:a16="http://schemas.microsoft.com/office/drawing/2010/main" id="{8BA02387-F442-44F3-AD40-EDCEE8BC7DD6}"/>
              </a:ext>
            </a:extLst>
          </p:cNvPr>
          <p:cNvSpPr/>
          <p:nvPr/>
        </p:nvSpPr>
        <p:spPr>
          <a:xfrm flipH="false" flipV="false" rot="0">
            <a:off x="1718748" y="1992877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7C65B782-0D23-47E0-9218-41E6E266D206}">
                <a16:creationId xmlns:a16="http://schemas.microsoft.com/office/drawing/2010/main" id="{63C7A649-CB17-48BC-9E50-EA04528FEB0C}"/>
              </a:ext>
            </a:extLst>
          </p:cNvPr>
          <p:cNvSpPr txBox="1"/>
          <p:nvPr/>
        </p:nvSpPr>
        <p:spPr>
          <a:xfrm flipH="false" flipV="false" rot="0">
            <a:off x="1893065" y="2854690"/>
            <a:ext cx="5877677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T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his process can be eased by using a standardized workflow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B570CAA2-EBE6-4CAA-9A47-FF44006A6C9D}">
                <a16:creationId xmlns:a16="http://schemas.microsoft.com/office/drawing/2010/main" id="{10AFA904-F797-4264-9A20-FCD2EE0498A5}"/>
              </a:ext>
            </a:extLst>
          </p:cNvPr>
          <p:cNvSpPr/>
          <p:nvPr/>
        </p:nvSpPr>
        <p:spPr>
          <a:xfrm flipH="false" flipV="false" rot="0">
            <a:off x="1718748" y="2913116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32055FDE-C247-4F20-80AC-DDCF35689DD0}">
                <a16:creationId xmlns:a16="http://schemas.microsoft.com/office/drawing/2010/main" id="{8C901BCE-A705-4E33-883E-5E6741277CC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257803" y="-22821"/>
            <a:ext cx="1693445" cy="5229225"/>
          </a:xfrm>
          <a:prstGeom prst="rect">
            <a:avLst/>
          </a:prstGeom>
          <a:noFill/>
        </p:spPr>
      </p:pic>
    </p:spTree>
    <p:extLst>
      <p:ext uri="{F6739C7A-4771-4622-AA0C-42382E317C00}">
        <p14:creationId xmlns:p14="http://schemas.microsoft.com/office/powerpoint/2010/main" val="1722840558902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AE9AD54-4981-4E7C-A5EE-32A13C0B5994}">
                <a16:creationId xmlns:a16="http://schemas.microsoft.com/office/drawing/2010/main" id="{8A22B8AB-FFEC-4BA5-BB80-48227ED22879}"/>
              </a:ext>
            </a:extLst>
          </p:cNvPr>
          <p:cNvSpPr txBox="1"/>
          <p:nvPr/>
        </p:nvSpPr>
        <p:spPr>
          <a:xfrm flipH="false" flipV="false" rot="0">
            <a:off x="1711442" y="419681"/>
            <a:ext cx="4028437" cy="84103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Use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case: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Temporary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 group membership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64EFA3AC-1AEB-47FA-A505-45C2F7CC465A}">
                <a16:creationId xmlns:a16="http://schemas.microsoft.com/office/drawing/2010/main" id="{970C8973-ACC0-476A-B8E3-977714CAA5C8}"/>
              </a:ext>
            </a:extLst>
          </p:cNvPr>
          <p:cNvSpPr txBox="1"/>
          <p:nvPr/>
        </p:nvSpPr>
        <p:spPr>
          <a:xfrm flipH="false" flipV="false" rot="0">
            <a:off x="1893065" y="1583521"/>
            <a:ext cx="5008559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‌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Picture a marketing team tackling a time-sensitive campaign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that requires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additional resources and permissions not typical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the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members'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roles 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BDCB9921-28B3-4391-AE47-B43D97F580C7}">
                <a16:creationId xmlns:a16="http://schemas.microsoft.com/office/drawing/2010/main" id="{C0C1E6DA-1EFC-4F37-9C56-C0C89512D904}"/>
              </a:ext>
            </a:extLst>
          </p:cNvPr>
          <p:cNvSpPr/>
          <p:nvPr/>
        </p:nvSpPr>
        <p:spPr>
          <a:xfrm flipH="false" flipV="false" rot="0">
            <a:off x="1718748" y="1641948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8EA6AE2A-26D0-4CB9-914D-A2DDFADB13A5}">
                <a16:creationId xmlns:a16="http://schemas.microsoft.com/office/drawing/2010/main" id="{4E5121DB-2622-4613-8247-FB64DD0E7EAB}"/>
              </a:ext>
            </a:extLst>
          </p:cNvPr>
          <p:cNvSpPr/>
          <p:nvPr/>
        </p:nvSpPr>
        <p:spPr>
          <a:xfrm flipH="false" flipV="false" rot="0">
            <a:off x="1711442" y="2299268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93A8AF8C-C8AF-4684-BD9E-7CA2200723AF}">
                <a16:creationId xmlns:a16="http://schemas.microsoft.com/office/drawing/2010/main" id="{56F23632-7D1D-4E44-B398-6EE0455ED034}"/>
              </a:ext>
            </a:extLst>
          </p:cNvPr>
          <p:cNvSpPr txBox="1"/>
          <p:nvPr/>
        </p:nvSpPr>
        <p:spPr>
          <a:xfrm flipH="false" flipV="false" rot="0">
            <a:off x="1885759" y="2240842"/>
            <a:ext cx="5008559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Instead of making permanent changes to group memberships and permissions, which could pose security threats or increase complexity,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Plus provides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j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ust-in-time access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,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which limits privileges to a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particular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time frame that can be specified when granting access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93DB5415-E7E3-49CB-B4EC-57ED9FE81149}">
                <a16:creationId xmlns:a16="http://schemas.microsoft.com/office/drawing/2010/main" id="{9C6C58DB-F393-4B2E-8D6A-2EFAFA0FAE8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6774" y="-6638"/>
            <a:ext cx="1809750" cy="5205140"/>
          </a:xfrm>
          <a:prstGeom prst="rect">
            <a:avLst/>
          </a:prstGeom>
          <a:noFill/>
        </p:spPr>
      </p:pic>
    </p:spTree>
    <p:extLst>
      <p:ext uri="{F8979D46-0534-495C-92FB-04998925CF6D}">
        <p14:creationId xmlns:p14="http://schemas.microsoft.com/office/powerpoint/2010/main" val="1722840558903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CDC0DF07-0445-4B92-A4AA-25EC43C732F1}">
                <a16:creationId xmlns:a16="http://schemas.microsoft.com/office/drawing/2010/main" id="{CD77E9DD-EB65-4AC1-8A85-9D5AFDF7A8D0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License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requirement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09118EBF-1216-4C6A-9C15-57BE5A14E16B}">
                <a16:creationId xmlns:a16="http://schemas.microsoft.com/office/drawing/2010/main" id="{27369C2F-8916-4008-9369-D04D4A3B33D5}"/>
              </a:ext>
            </a:extLst>
          </p:cNvPr>
          <p:cNvSpPr/>
          <p:nvPr/>
        </p:nvSpPr>
        <p:spPr>
          <a:xfrm flipH="false" flipV="false" rot="0">
            <a:off x="644013" y="1109338"/>
            <a:ext cx="4000500" cy="3479339"/>
          </a:xfrm>
          <a:prstGeom prst="roundRect">
            <a:avLst>
              <a:gd fmla="val 5366" name="adj"/>
            </a:avLst>
          </a:prstGeom>
          <a:solidFill>
            <a:srgbClr val="edf0f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971EF827-D6D0-4109-B637-F7C6A705C36C}">
                <a16:creationId xmlns:a16="http://schemas.microsoft.com/office/drawing/2010/main" id="{2CE4DD20-C3BD-4164-A034-2580D122951B}"/>
              </a:ext>
            </a:extLst>
          </p:cNvPr>
          <p:cNvSpPr/>
          <p:nvPr/>
        </p:nvSpPr>
        <p:spPr>
          <a:xfrm flipH="false" flipV="false" rot="0">
            <a:off x="4799714" y="1109338"/>
            <a:ext cx="4000500" cy="3448050"/>
          </a:xfrm>
          <a:prstGeom prst="roundRect">
            <a:avLst>
              <a:gd fmla="val 5366" name="adj"/>
            </a:avLst>
          </a:prstGeom>
          <a:solidFill>
            <a:srgbClr val="f1f2f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B908CB62-57CC-4352-A3F1-885E3A16F7BF}">
                <a16:creationId xmlns:a16="http://schemas.microsoft.com/office/drawing/2010/main" id="{04624C60-9EFB-479E-A105-1806CEB93675}"/>
              </a:ext>
            </a:extLst>
          </p:cNvPr>
          <p:cNvSpPr/>
          <p:nvPr/>
        </p:nvSpPr>
        <p:spPr>
          <a:xfrm flipH="false" flipV="false" rot="0">
            <a:off x="644642" y="1093155"/>
            <a:ext cx="4000328" cy="446131"/>
          </a:xfrm>
          <a:prstGeom prst="roundRect">
            <a:avLst>
              <a:gd fmla="val 5366" name="adj"/>
            </a:avLst>
          </a:prstGeom>
          <a:solidFill>
            <a:srgbClr val="ffd4d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9FF526A8-1F86-4EF1-9F64-E42317853B2A}">
                <a16:creationId xmlns:a16="http://schemas.microsoft.com/office/drawing/2010/main" id="{D06A34DB-036B-4A85-9694-77352DC71EA8}"/>
              </a:ext>
            </a:extLst>
          </p:cNvPr>
          <p:cNvSpPr txBox="1"/>
          <p:nvPr/>
        </p:nvSpPr>
        <p:spPr>
          <a:xfrm flipH="false" flipV="false" rot="0">
            <a:off x="1497692" y="1206074"/>
            <a:ext cx="186853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marL="0">
              <a:lnSpc>
                <a:spcPct val="135000"/>
              </a:lnSpc>
              <a:buFont typeface="Arial"/>
              <a:buNone/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Customizable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workflow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stages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5F13EAFA-C9A0-4111-BB37-356C8A386576}">
                <a16:creationId xmlns:a16="http://schemas.microsoft.com/office/drawing/2010/main" id="{145A2BCA-7C7E-494D-9E59-7127CEC1094E}"/>
              </a:ext>
            </a:extLst>
          </p:cNvPr>
          <p:cNvSpPr txBox="1"/>
          <p:nvPr/>
        </p:nvSpPr>
        <p:spPr>
          <a:xfrm flipH="false" flipV="false" rot="0">
            <a:off x="950966" y="1726244"/>
            <a:ext cx="3453946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SzPct val="114000"/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Based on the number of domains and the number of help desk technicians, the licensing will vary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8" name="">
            <a:extLst>
              <a:ext uri="{0DDFC682-F4FF-43BE-B1F6-6D12E0F7B74B}">
                <a16:creationId xmlns:a16="http://schemas.microsoft.com/office/drawing/2010/main" id="{C8076438-B107-446E-8FD5-51A68F8B42FC}"/>
              </a:ext>
            </a:extLst>
          </p:cNvPr>
          <p:cNvSpPr txBox="1"/>
          <p:nvPr/>
        </p:nvSpPr>
        <p:spPr>
          <a:xfrm flipH="false" flipV="false" rot="0">
            <a:off x="955309" y="2263540"/>
            <a:ext cx="3453946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SzPct val="114000"/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Delegation is a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vailable in the Standard edition with limited functionality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9" name="">
            <a:extLst>
              <a:ext uri="{65A62E69-789E-4E8E-A946-61D00C0EA108}">
                <a16:creationId xmlns:a16="http://schemas.microsoft.com/office/drawing/2010/main" id="{16B5DD9A-D662-4C23-8A85-F489428E0120}"/>
              </a:ext>
            </a:extLst>
          </p:cNvPr>
          <p:cNvSpPr txBox="1"/>
          <p:nvPr/>
        </p:nvSpPr>
        <p:spPr>
          <a:xfrm flipH="false" flipV="false" rot="0">
            <a:off x="955300" y="2831144"/>
            <a:ext cx="3453946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SzPct val="114000"/>
              <a:buFont typeface="Arial"/>
              <a:buChar char="•"/>
              <a:defRPr dirty="0" lang="en-US" sz="1400"/>
            </a:pPr>
            <a:r>
              <a:rPr b="0"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OU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-based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, group-based, cross-domain, and multiple-domain AD delegation; Microsoft 365 and Google Workspace delegation; and technician-specific templates are only available in the Professional edition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10" name="">
            <a:extLst>
              <a:ext uri="{6058E491-F49D-456C-B3E6-A31AC03476EF}">
                <a16:creationId xmlns:a16="http://schemas.microsoft.com/office/drawing/2010/main" id="{7C3E8803-65FC-498A-94D1-564F32394955}"/>
              </a:ext>
            </a:extLst>
          </p:cNvPr>
          <p:cNvSpPr/>
          <p:nvPr/>
        </p:nvSpPr>
        <p:spPr>
          <a:xfrm flipH="false" flipV="false" rot="0">
            <a:off x="4799714" y="1078544"/>
            <a:ext cx="4000328" cy="446131"/>
          </a:xfrm>
          <a:prstGeom prst="roundRect">
            <a:avLst>
              <a:gd fmla="val 5366" name="adj"/>
            </a:avLst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9D3F9C0C-5EC2-4E85-AF07-E8395DAB8DF4}">
                <a16:creationId xmlns:a16="http://schemas.microsoft.com/office/drawing/2010/main" id="{BAF5281A-095A-442F-B3C8-4133E0A65ACF}"/>
              </a:ext>
            </a:extLst>
          </p:cNvPr>
          <p:cNvSpPr txBox="1"/>
          <p:nvPr/>
        </p:nvSpPr>
        <p:spPr>
          <a:xfrm flipH="false" flipV="false" rot="0">
            <a:off x="5881792" y="1195111"/>
            <a:ext cx="186853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marL="0">
              <a:lnSpc>
                <a:spcPct val="135000"/>
              </a:lnSpc>
              <a:buFont typeface="Arial"/>
              <a:buNone/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Workflow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3DC19DF7-8737-4F20-ABA2-E2F37B8231B0}">
                <a16:creationId xmlns:a16="http://schemas.microsoft.com/office/drawing/2010/main" id="{CA48A503-6AB0-4E8B-B69D-6FE9A64BEDE6}"/>
              </a:ext>
            </a:extLst>
          </p:cNvPr>
          <p:cNvSpPr txBox="1"/>
          <p:nvPr/>
        </p:nvSpPr>
        <p:spPr>
          <a:xfrm flipH="false" flipV="false" rot="0">
            <a:off x="5065604" y="1764344"/>
            <a:ext cx="3453946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SzPct val="114000"/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‌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Workflows are a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vailable in the Professional edition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B0E9BD99-74E6-4B08-8E2B-98970504B64F}">
                <a16:creationId xmlns:a16="http://schemas.microsoft.com/office/drawing/2010/main" id="{A6A2A38D-3AD1-499E-8F43-8D7C93CEC8E6}"/>
              </a:ext>
            </a:extLst>
          </p:cNvPr>
          <p:cNvSpPr txBox="1"/>
          <p:nvPr/>
        </p:nvSpPr>
        <p:spPr>
          <a:xfrm flipH="false" flipV="false" rot="0">
            <a:off x="5065604" y="2092394"/>
            <a:ext cx="3453946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SzPct val="114000"/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Any user can be added as a workflow requestor or reviewer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14" name="">
            <a:extLst>
              <a:ext uri="{1B1DBD18-8FE9-47CD-8EA7-68A870DC5990}">
                <a16:creationId xmlns:a16="http://schemas.microsoft.com/office/drawing/2010/main" id="{00A4A294-7354-4C26-B577-02688CC2F4DC}"/>
              </a:ext>
            </a:extLst>
          </p:cNvPr>
          <p:cNvSpPr txBox="1"/>
          <p:nvPr/>
        </p:nvSpPr>
        <p:spPr>
          <a:xfrm flipH="false" flipV="false" rot="0">
            <a:off x="5065604" y="2645368"/>
            <a:ext cx="3453946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SzPct val="114000"/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An approver or executor for the workflow must be a help desk technician, which requires a license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FAA1AEF9-5F05-4371-8E53-6150181D0062}">
                <a16:creationId xmlns:a16="http://schemas.microsoft.com/office/drawing/2010/main" id="{13EC6646-BE96-48E3-BE1A-E91000FCB76B}"/>
              </a:ext>
            </a:extLst>
          </p:cNvPr>
          <p:cNvSpPr/>
          <p:nvPr/>
        </p:nvSpPr>
        <p:spPr>
          <a:xfrm flipH="false" flipV="false" rot="0">
            <a:off x="1744084" y="4143375"/>
            <a:ext cx="5655821" cy="633431"/>
          </a:xfrm>
          <a:prstGeom prst="roundRect">
            <a:avLst>
              <a:gd fmla="val 5623" name="adj"/>
            </a:avLst>
          </a:prstGeom>
          <a:solidFill>
            <a:schemeClr val="bg1"/>
          </a:solidFill>
          <a:ln cap="flat" w="9525">
            <a:solidFill>
              <a:srgbClr val="4b6ef6">
                <a:alpha val="25000"/>
              </a:srgbClr>
            </a:solidFill>
            <a:prstDash val="solid"/>
            <a:round/>
          </a:ln>
          <a:effectLst>
            <a:outerShdw blurRad="520700" dir="2700000" dist="19050">
              <a:srgbClr val="3f3f3f">
                <a:alpha val="14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16" name="">
            <a:extLst>
              <a:ext uri="{F5C3EB71-48D5-4DAC-9FBF-2B845CDFC26F}">
                <a16:creationId xmlns:a16="http://schemas.microsoft.com/office/drawing/2010/main" id="{6570A65B-8856-40C2-936F-7771804B844A}"/>
              </a:ext>
            </a:extLst>
          </p:cNvPr>
          <p:cNvSpPr txBox="1">
            <a:spLocks noGrp="true"/>
          </p:cNvSpPr>
          <p:nvPr/>
        </p:nvSpPr>
        <p:spPr>
          <a:xfrm rot="0">
            <a:off x="2224087" y="4274353"/>
            <a:ext cx="4695825" cy="2762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For more details, visit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2"/>
              </a:rPr>
              <a:t>manageengine.com/products/ad-manager/pricing-details.html</a:t>
            </a:r>
            <a:endParaRPr b="0" dirty="0" i="0" lang="en-US" sz="900">
              <a:solidFill>
                <a:schemeClr val="tx1"/>
              </a:solidFill>
              <a:latin typeface="Zoho Puvi"/>
              <a:hlinkClick r:id="rId3"/>
            </a:endParaRPr>
          </a:p>
        </p:txBody>
      </p:sp>
    </p:spTree>
    <p:extLst>
      <p:ext uri="{3A375114-9753-4514-85D8-2CEE2BF6F017}">
        <p14:creationId xmlns:p14="http://schemas.microsoft.com/office/powerpoint/2010/main" val="1722840558905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68BC524-E7E9-4EE6-B43D-6145E7C412B1}">
                <a16:creationId xmlns:a16="http://schemas.microsoft.com/office/drawing/2010/main" id="{1DABD8D2-E797-448E-93E6-53F38F3312CF}"/>
              </a:ext>
            </a:extLst>
          </p:cNvPr>
          <p:cNvSpPr/>
          <p:nvPr/>
        </p:nvSpPr>
        <p:spPr>
          <a:xfrm flipH="false" flipV="false" rot="0">
            <a:off x="0" y="0"/>
            <a:ext cx="9144000" cy="5162550"/>
          </a:xfrm>
          <a:prstGeom prst="rect">
            <a:avLst/>
          </a:prstGeom>
          <a:gradFill rotWithShape="1">
            <a:gsLst>
              <a:gs pos="0">
                <a:srgbClr val="4b6ef6"/>
              </a:gs>
              <a:gs pos="100000">
                <a:srgbClr val="040f39"/>
              </a:gs>
            </a:gsLst>
            <a:lin ang="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F9655654-7A77-492B-8A85-3D95E9FF3640}">
                <a16:creationId xmlns:a16="http://schemas.microsoft.com/office/drawing/2010/main" id="{4F878EA5-49AA-4F65-BAD4-6273E84BF569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5000"/>
            <a:lum bright="0"/>
            <a:extLst>
              <a:ext uri="{F14DA941-3731-40C7-A852-209AC27B68B1}">
                <a14:imgProps xmlns:a14="http://schemas.microsoft.com/office/drawing/2010/main">
                  <a14:imgLayer>
                    <a14:imgEffect>
                      <a14:brightnessContrast bright="0"/>
                    </a14:imgEffect>
                  </a14:imgLayer>
                </a14:imgProps>
              </a:ext>
              <a:ext uri="{FF722E13-54E3-4A85-B1E1-934CF8538874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-803386" y="-43824"/>
            <a:ext cx="12479476" cy="5200650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7F33DD09-1113-4A67-8C9A-44D049BDF46D}">
                <a16:creationId xmlns:a16="http://schemas.microsoft.com/office/drawing/2010/main" id="{67B76A66-020B-4DD1-A605-A6B2A1C5726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752850" y="1253652"/>
            <a:ext cx="1629594" cy="434254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EC147F57-5739-40BF-A39E-20081245006A}">
                <a16:creationId xmlns:a16="http://schemas.microsoft.com/office/drawing/2010/main" id="{42C47184-171A-4256-BDAF-DBA51C1F568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393539" y="888577"/>
            <a:ext cx="7282548" cy="6534788"/>
          </a:xfrm>
          <a:prstGeom prst="rect">
            <a:avLst/>
          </a:prstGeom>
          <a:noFill/>
        </p:spPr>
      </p:pic>
      <p:grpSp>
        <p:nvGrpSpPr>
          <p:cNvPr id="6" name="">
            <a:extLst>
              <a:ext uri="{DB1C7942-1C25-43BA-8F78-BE34B02B7335}">
                <a16:creationId xmlns:a16="http://schemas.microsoft.com/office/drawing/2010/main" id="{A1761B7B-8520-4A20-A37A-BED237EDF76D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037616" y="1939566"/>
            <a:ext cx="5068776" cy="731339"/>
            <a:chOff x="1978428" y="1932270"/>
            <a:chExt cx="5068776" cy="731339"/>
          </a:xfrm>
        </p:grpSpPr>
        <p:sp>
          <p:nvSpPr>
            <p:cNvPr id="7" name="">
              <a:extLst>
                <a:ext uri="{70D89F24-E59F-424A-A020-C667B0394D3E}">
                  <a16:creationId xmlns:a16="http://schemas.microsoft.com/office/drawing/2010/main" id="{4135E34D-6C9B-42F3-B909-B69F4C84B0C2}"/>
                </a:ext>
              </a:extLst>
            </p:cNvPr>
            <p:cNvSpPr txBox="1"/>
            <p:nvPr/>
          </p:nvSpPr>
          <p:spPr>
            <a:xfrm flipH="false" flipV="false" rot="0">
              <a:off x="2643044" y="1932270"/>
              <a:ext cx="3857910" cy="731339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defRPr dirty="0" lang="en-US" sz="1400"/>
              </a:pPr>
              <a:r>
                <a:rPr b="1" cap="all" dirty="0" lang="en-US" sz="4800">
                  <a:solidFill>
                    <a:schemeClr val="bg1"/>
                  </a:solidFill>
                  <a:latin typeface="Zoho Puvi"/>
                </a:rPr>
                <a:t>Thank you!</a:t>
              </a:r>
              <a:endParaRPr b="1" cap="all" dirty="0" lang="en-US" sz="4800">
                <a:solidFill>
                  <a:schemeClr val="bg1"/>
                </a:solidFill>
                <a:latin typeface="Zoho Puvi"/>
              </a:endParaRPr>
            </a:p>
          </p:txBody>
        </p:sp>
        <p:cxnSp>
          <p:nvCxnSpPr>
            <p:cNvPr id="8" name="">
              <a:extLst>
                <a:ext uri="{671D86F9-0EEA-48C8-9423-F6C4C042A4F7}">
                  <a16:creationId xmlns:a16="http://schemas.microsoft.com/office/drawing/2010/main" id="{51AE77D9-F668-4E92-B619-C2E9B32324AC}"/>
                </a:ext>
              </a:extLst>
            </p:cNvPr>
            <p:cNvCxnSpPr/>
            <p:nvPr/>
          </p:nvCxnSpPr>
          <p:spPr>
            <a:xfrm flipH="true" flipV="true" rot="10800000">
              <a:off x="6565173" y="2316013"/>
              <a:ext cx="482031" cy="0"/>
            </a:xfrm>
            <a:prstGeom prst="line">
              <a:avLst/>
            </a:prstGeom>
            <a:ln cap="flat" w="19050">
              <a:solidFill>
                <a:srgbClr val="4b6e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9" name="">
              <a:extLst>
                <a:ext uri="{DC425C64-5077-4F76-9A33-B923C79B4AF4}">
                  <a16:creationId xmlns:a16="http://schemas.microsoft.com/office/drawing/2010/main" id="{9CA08332-A677-4F5C-9F4D-C3ACCB68B276}"/>
                </a:ext>
              </a:extLst>
            </p:cNvPr>
            <p:cNvCxnSpPr/>
            <p:nvPr/>
          </p:nvCxnSpPr>
          <p:spPr>
            <a:xfrm flipH="true" flipV="true" rot="10800000">
              <a:off x="1978428" y="2297934"/>
              <a:ext cx="482031" cy="0"/>
            </a:xfrm>
            <a:prstGeom prst="line">
              <a:avLst/>
            </a:prstGeom>
            <a:ln cap="flat" w="19050">
              <a:solidFill>
                <a:srgbClr val="4b6e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</p:grpSp>
      <p:sp>
        <p:nvSpPr>
          <p:cNvPr hidden="false" id="10" name="">
            <a:extLst>
              <a:ext uri="{8A38A505-B9CD-4138-A487-FA4AB359800E}">
                <a16:creationId xmlns:a16="http://schemas.microsoft.com/office/drawing/2010/main" id="{51DAE607-F911-4A95-B370-2FDAC60CE391}"/>
              </a:ext>
            </a:extLst>
          </p:cNvPr>
          <p:cNvSpPr txBox="1">
            <a:spLocks noGrp="true"/>
          </p:cNvSpPr>
          <p:nvPr/>
        </p:nvSpPr>
        <p:spPr>
          <a:xfrm rot="0">
            <a:off x="2152650" y="2865748"/>
            <a:ext cx="4837728" cy="116208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Clr>
                <a:srgbClr val="0b024a"/>
              </a:buClr>
              <a:buFont typeface="Source Sans Pro"/>
              <a:buNone/>
            </a:pPr>
            <a:r>
              <a:rPr b="0" dirty="0" i="0" lang="en-US" sz="1600">
                <a:solidFill>
                  <a:schemeClr val="bg1"/>
                </a:solidFill>
                <a:latin typeface="Zoho Puvi"/>
              </a:rPr>
              <a:t>For more information, contact </a:t>
            </a:r>
            <a:r>
              <a:rPr b="0" dirty="0" i="0" lang="en-US" sz="1600">
                <a:solidFill>
                  <a:schemeClr val="bg1"/>
                </a:solidFill>
                <a:latin typeface="Zoho Puvi"/>
                <a:hlinkClick r:id="rId5"/>
              </a:rPr>
              <a:t>support@</a:t>
            </a:r>
            <a:r>
              <a:rPr b="0" dirty="0" err="1" i="0" lang="en-US" sz="1600">
                <a:solidFill>
                  <a:schemeClr val="bg1"/>
                </a:solidFill>
                <a:latin typeface="Zoho Puvi"/>
                <a:hlinkClick r:id="rId6"/>
              </a:rPr>
              <a:t>admanagerplus</a:t>
            </a:r>
            <a:r>
              <a:rPr b="0" dirty="0" i="0" lang="en-US" sz="1600">
                <a:solidFill>
                  <a:schemeClr val="bg1"/>
                </a:solidFill>
                <a:latin typeface="Zoho Puvi"/>
                <a:hlinkClick r:id="rId7"/>
              </a:rPr>
              <a:t>.com </a:t>
            </a:r>
            <a:r>
              <a:rPr b="0" dirty="0" i="0" lang="en-US" sz="1600">
                <a:solidFill>
                  <a:schemeClr val="bg1"/>
                </a:solidFill>
                <a:latin typeface="Zoho Puvi"/>
              </a:rPr>
              <a:t>or visit </a:t>
            </a:r>
            <a:r>
              <a:rPr b="0" dirty="0" i="0" lang="en-US" sz="1600">
                <a:solidFill>
                  <a:schemeClr val="bg1"/>
                </a:solidFill>
                <a:latin typeface="Zoho Puvi"/>
                <a:hlinkClick r:id="rId8"/>
              </a:rPr>
              <a:t>manageengine.com/products/ad-manager/</a:t>
            </a:r>
            <a:endParaRPr b="0" dirty="0" i="0" lang="en-US" sz="1600">
              <a:solidFill>
                <a:schemeClr val="bg1"/>
              </a:solidFill>
              <a:latin typeface="Zoho Puvi"/>
              <a:hlinkClick r:id="rId9"/>
            </a:endParaRPr>
          </a:p>
        </p:txBody>
      </p:sp>
      <p:pic>
        <p:nvPicPr>
          <p:cNvPr id="11" name="">
            <a:extLst>
              <a:ext uri="{3CC2C803-E896-47F0-862B-5E12C55CFF20}">
                <a16:creationId xmlns:a16="http://schemas.microsoft.com/office/drawing/2010/main" id="{4C7F4C2C-A9BD-44BE-9669-92A3F988FA1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3334521" y="-3150260"/>
            <a:ext cx="7282548" cy="6534788"/>
          </a:xfrm>
          <a:prstGeom prst="rect">
            <a:avLst/>
          </a:prstGeom>
          <a:noFill/>
        </p:spPr>
      </p:pic>
    </p:spTree>
    <p:extLst>
      <p:ext uri="{7E282C45-7D4D-46A5-94DE-DC5B6D1B43DB}">
        <p14:creationId xmlns:p14="http://schemas.microsoft.com/office/powerpoint/2010/main" val="1722840558907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0B6B52E-E818-4FF3-A017-0E2CC2A53802}">
                <a16:creationId xmlns:a16="http://schemas.microsoft.com/office/drawing/2010/main" id="{F8A6B7D5-D0A6-4AAB-AFFA-6D65829E81F1}"/>
              </a:ext>
            </a:extLst>
          </p:cNvPr>
          <p:cNvSpPr txBox="1"/>
          <p:nvPr/>
        </p:nvSpPr>
        <p:spPr>
          <a:xfrm flipH="false" flipV="false" rot="0">
            <a:off x="2136143" y="6863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Outline</a:t>
            </a:r>
            <a:endParaRPr b="1" dirty="0" lang="en-US" sz="2400">
              <a:solidFill>
                <a:srgbClr val="efaea6"/>
              </a:solidFill>
              <a:latin typeface="Zoho Puvi"/>
            </a:endParaRPr>
          </a:p>
        </p:txBody>
      </p:sp>
      <p:sp>
        <p:nvSpPr>
          <p:cNvPr id="3" name="">
            <a:extLst>
              <a:ext uri="{30EFFE0F-CA8B-4AC4-A5E9-C50265D25B60}">
                <a16:creationId xmlns:a16="http://schemas.microsoft.com/office/drawing/2010/main" id="{D7511082-19B6-428D-A955-D12B807E11F1}"/>
              </a:ext>
            </a:extLst>
          </p:cNvPr>
          <p:cNvSpPr txBox="1"/>
          <p:nvPr/>
        </p:nvSpPr>
        <p:spPr>
          <a:xfrm flipH="false" flipV="false" rot="0">
            <a:off x="2136143" y="1314488"/>
            <a:ext cx="3625281" cy="82126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142875">
              <a:lnSpc>
                <a:spcPct val="115000"/>
              </a:lnSpc>
              <a:spcBef>
                <a:spcPts val="750"/>
              </a:spcBef>
              <a:buFont typeface="Arial"/>
              <a:buChar char="•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Plus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overview</a:t>
            </a:r>
          </a:p>
          <a:p>
            <a:pPr indent="-142875" marL="142875">
              <a:lnSpc>
                <a:spcPct val="115000"/>
              </a:lnSpc>
              <a:spcBef>
                <a:spcPts val="750"/>
              </a:spcBef>
              <a:buFont typeface="Arial"/>
              <a:buChar char="•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Business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cha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l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l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enges</a:t>
            </a:r>
          </a:p>
          <a:p>
            <a:pPr indent="-142875" marL="142875">
              <a:lnSpc>
                <a:spcPct val="115000"/>
              </a:lnSpc>
              <a:spcBef>
                <a:spcPts val="750"/>
              </a:spcBef>
              <a:buFont typeface="Arial"/>
              <a:buChar char="•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Delegation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DCC988CE-EC75-4348-96DA-78071CBAE0B0}">
                <a16:creationId xmlns:a16="http://schemas.microsoft.com/office/drawing/2010/main" id="{FF4173C9-BD26-4818-8B12-B41EA3092292}"/>
              </a:ext>
            </a:extLst>
          </p:cNvPr>
          <p:cNvSpPr txBox="1"/>
          <p:nvPr/>
        </p:nvSpPr>
        <p:spPr>
          <a:xfrm flipH="false" flipV="false" rot="0">
            <a:off x="2311422" y="2280132"/>
            <a:ext cx="1212932" cy="71613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0">
              <a:lnSpc>
                <a:spcPct val="115000"/>
              </a:lnSpc>
              <a:spcBef>
                <a:spcPts val="750"/>
              </a:spcBef>
              <a:buFont typeface="Wingdings"/>
              <a:buChar char="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How</a:t>
            </a: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to</a:t>
            </a: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delegate</a:t>
            </a:r>
          </a:p>
          <a:p>
            <a:pPr indent="-142875" marL="0">
              <a:lnSpc>
                <a:spcPct val="115000"/>
              </a:lnSpc>
              <a:spcBef>
                <a:spcPts val="750"/>
              </a:spcBef>
              <a:buFont typeface="Wingdings"/>
              <a:buChar char="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Key</a:t>
            </a: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features</a:t>
            </a:r>
          </a:p>
          <a:p>
            <a:pPr indent="-142875" marL="0">
              <a:lnSpc>
                <a:spcPct val="115000"/>
              </a:lnSpc>
              <a:spcBef>
                <a:spcPts val="750"/>
              </a:spcBef>
              <a:buFont typeface="Wingdings"/>
              <a:buChar char="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Use</a:t>
            </a: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 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cases</a:t>
            </a:r>
            <a:endParaRPr dirty="0" lang="en-US" sz="1000">
              <a:solidFill>
                <a:schemeClr val="bg1"/>
              </a:solidFill>
              <a:latin typeface="Zoho Puvi-light"/>
            </a:endParaRPr>
          </a:p>
        </p:txBody>
      </p:sp>
      <p:sp>
        <p:nvSpPr>
          <p:cNvPr id="5" name="">
            <a:extLst>
              <a:ext uri="{52D35177-DEAF-4755-9BE9-3873F3387B6D}">
                <a16:creationId xmlns:a16="http://schemas.microsoft.com/office/drawing/2010/main" id="{A91C8E8A-0007-4012-A6C5-B73B29B6D60B}"/>
              </a:ext>
            </a:extLst>
          </p:cNvPr>
          <p:cNvSpPr txBox="1"/>
          <p:nvPr/>
        </p:nvSpPr>
        <p:spPr>
          <a:xfrm flipH="false" flipV="false" rot="0">
            <a:off x="2136143" y="3110569"/>
            <a:ext cx="1081468" cy="2102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142875">
              <a:lnSpc>
                <a:spcPct val="115000"/>
              </a:lnSpc>
              <a:spcBef>
                <a:spcPts val="750"/>
              </a:spcBef>
              <a:buFont typeface="Arial"/>
              <a:buChar char="•"/>
              <a:defRPr dirty="0" lang="en-US" sz="1400"/>
            </a:pP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Workflow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s</a:t>
            </a:r>
            <a:endParaRPr b="0" dirty="0" err="1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C0AF0350-23D2-4556-9B1D-C6B9E19621F5}">
                <a16:creationId xmlns:a16="http://schemas.microsoft.com/office/drawing/2010/main" id="{33DA90CC-5B6A-472A-9CC8-7E077260821D}"/>
              </a:ext>
            </a:extLst>
          </p:cNvPr>
          <p:cNvSpPr txBox="1"/>
          <p:nvPr/>
        </p:nvSpPr>
        <p:spPr>
          <a:xfrm flipH="false" flipV="false" rot="0">
            <a:off x="2311422" y="3435124"/>
            <a:ext cx="1724177" cy="98659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0">
              <a:lnSpc>
                <a:spcPct val="115000"/>
              </a:lnSpc>
              <a:spcBef>
                <a:spcPts val="750"/>
              </a:spcBef>
              <a:buFont typeface="Wingdings"/>
              <a:buChar char="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Ticketing using workflow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s</a:t>
            </a:r>
          </a:p>
          <a:p>
            <a:pPr indent="-142875">
              <a:lnSpc>
                <a:spcPct val="115000"/>
              </a:lnSpc>
              <a:spcBef>
                <a:spcPts val="750"/>
              </a:spcBef>
              <a:buFont typeface="Wingdings"/>
              <a:buChar char=""/>
              <a:defRPr dirty="0" lang="en-US" sz="1400"/>
            </a:pP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SLAs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 in workflows</a:t>
            </a:r>
          </a:p>
          <a:p>
            <a:pPr indent="-142875">
              <a:lnSpc>
                <a:spcPct val="115000"/>
              </a:lnSpc>
              <a:spcBef>
                <a:spcPts val="750"/>
              </a:spcBef>
              <a:buFont typeface="Wingdings"/>
              <a:buChar char="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Key features</a:t>
            </a:r>
          </a:p>
          <a:p>
            <a:pPr indent="-142875">
              <a:lnSpc>
                <a:spcPct val="115000"/>
              </a:lnSpc>
              <a:spcBef>
                <a:spcPts val="750"/>
              </a:spcBef>
              <a:buFont typeface="Wingdings"/>
              <a:buChar char="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Use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 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cases</a:t>
            </a:r>
            <a:endParaRPr dirty="0" lang="en-US" sz="1000">
              <a:solidFill>
                <a:schemeClr val="bg1"/>
              </a:solidFill>
              <a:latin typeface="Zoho Puvi-light"/>
            </a:endParaRPr>
          </a:p>
        </p:txBody>
      </p:sp>
      <p:sp>
        <p:nvSpPr>
          <p:cNvPr id="7" name="">
            <a:extLst>
              <a:ext uri="{9D7521A4-0813-45A5-A66C-0AB11138ACC6}">
                <a16:creationId xmlns:a16="http://schemas.microsoft.com/office/drawing/2010/main" id="{1FD74CFF-EF6F-4C6F-B12C-717118E78850}"/>
              </a:ext>
            </a:extLst>
          </p:cNvPr>
          <p:cNvSpPr txBox="1"/>
          <p:nvPr/>
        </p:nvSpPr>
        <p:spPr>
          <a:xfrm flipH="false" flipV="false" rot="0">
            <a:off x="2136143" y="4524375"/>
            <a:ext cx="2220811" cy="2102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142875">
              <a:lnSpc>
                <a:spcPct val="115000"/>
              </a:lnSpc>
              <a:spcBef>
                <a:spcPts val="750"/>
              </a:spcBef>
              <a:buFont typeface="Arial"/>
              <a:buChar char="•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License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requirement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s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67357A9C-2417-48C6-A7BB-65B032F709D1}">
                <a16:creationId xmlns:a16="http://schemas.microsoft.com/office/drawing/2010/main" id="{B259FD0C-9BA1-4F9A-A006-941B967239B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262918" y="-46320"/>
            <a:ext cx="1989550" cy="5229225"/>
          </a:xfrm>
          <a:prstGeom prst="rect">
            <a:avLst/>
          </a:prstGeom>
          <a:noFill/>
        </p:spPr>
      </p:pic>
    </p:spTree>
    <p:extLst>
      <p:ext uri="{8C681E6D-9475-4238-9916-1035195B1552}">
        <p14:creationId xmlns:p14="http://schemas.microsoft.com/office/powerpoint/2010/main" val="172284055887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4BF79CE-1D94-49C0-9F3C-C503AEE07393}">
                <a16:creationId xmlns:a16="http://schemas.microsoft.com/office/drawing/2010/main" id="{C9C56291-A4AF-45E4-983C-D9CC651CF248}"/>
              </a:ext>
            </a:extLst>
          </p:cNvPr>
          <p:cNvSpPr/>
          <p:nvPr/>
        </p:nvSpPr>
        <p:spPr>
          <a:xfrm flipH="false" flipV="false" rot="0">
            <a:off x="5773455" y="1746018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2">
                <a:alpha val="100000"/>
                <a:lumMod val="90000"/>
                <a:lumOff val="10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A700F9EC-D5EE-48D1-A2FD-C7DB8258A76D}">
                <a16:creationId xmlns:a16="http://schemas.microsoft.com/office/drawing/2010/main" id="{9EDE6B6F-8125-4F46-8930-512882214F23}"/>
              </a:ext>
            </a:extLst>
          </p:cNvPr>
          <p:cNvSpPr/>
          <p:nvPr/>
        </p:nvSpPr>
        <p:spPr>
          <a:xfrm flipH="false" flipV="false" rot="0">
            <a:off x="682542" y="1744018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>
                <a:alpha val="100000"/>
              </a:srgbClr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92BC829E-2879-4BC4-91CE-FB9EA32DF29C}">
                <a16:creationId xmlns:a16="http://schemas.microsoft.com/office/drawing/2010/main" id="{592CD9DD-863A-4974-BBFD-BEE0CB3CBB78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912060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ADManager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 Plus</a:t>
            </a:r>
            <a:r>
              <a:rPr b="1" dirty="0"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overview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7BF15962-3823-4BCF-B30F-A58B1C073A0F}">
                <a16:creationId xmlns:a16="http://schemas.microsoft.com/office/drawing/2010/main" id="{C5AFF705-6FD4-4BEA-A15F-B06024D165EA}"/>
              </a:ext>
            </a:extLst>
          </p:cNvPr>
          <p:cNvSpPr txBox="1"/>
          <p:nvPr/>
        </p:nvSpPr>
        <p:spPr>
          <a:xfrm flipH="false" flipV="false" rot="0">
            <a:off x="651948" y="967682"/>
            <a:ext cx="57471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Plus is an identity governance and administration (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IGA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) solution with features for securely managing and governing the identities in an organization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79264598-4190-4D41-AE19-9536D95E9A76}">
                <a16:creationId xmlns:a16="http://schemas.microsoft.com/office/drawing/2010/main" id="{7303F0DF-08B4-4579-B1D8-F113A9692172}"/>
              </a:ext>
            </a:extLst>
          </p:cNvPr>
          <p:cNvSpPr txBox="1"/>
          <p:nvPr/>
        </p:nvSpPr>
        <p:spPr>
          <a:xfrm flipH="false" flipV="false" rot="0">
            <a:off x="958767" y="1905943"/>
            <a:ext cx="1706861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‌Streamlined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identity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life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cycle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management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DB9E0B2B-ADE1-467C-B36B-08E15DAAE5BA}">
                <a16:creationId xmlns:a16="http://schemas.microsoft.com/office/drawing/2010/main" id="{CDC2652E-87E0-4543-B151-CEC00CBCCB6C}"/>
              </a:ext>
            </a:extLst>
          </p:cNvPr>
          <p:cNvSpPr/>
          <p:nvPr/>
        </p:nvSpPr>
        <p:spPr>
          <a:xfrm flipH="false" flipV="false" rot="0">
            <a:off x="3209925" y="1743075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5DBDD820-77D1-49F6-B2B7-5437AA85ABB5}">
                <a16:creationId xmlns:a16="http://schemas.microsoft.com/office/drawing/2010/main" id="{6C6C61E2-A02F-41CF-83C8-CC8965431FE7}"/>
              </a:ext>
            </a:extLst>
          </p:cNvPr>
          <p:cNvSpPr txBox="1"/>
          <p:nvPr/>
        </p:nvSpPr>
        <p:spPr>
          <a:xfrm flipH="false" flipV="false" rot="0">
            <a:off x="3533775" y="1905000"/>
            <a:ext cx="161191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Compliance-oriented reporting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E5E690F2-2FD8-4FB3-A5D1-126747047A59}">
                <a16:creationId xmlns:a16="http://schemas.microsoft.com/office/drawing/2010/main" id="{8AC3D03D-68F1-42C6-BB8E-36B8FAC42100}"/>
              </a:ext>
            </a:extLst>
          </p:cNvPr>
          <p:cNvSpPr txBox="1"/>
          <p:nvPr/>
        </p:nvSpPr>
        <p:spPr>
          <a:xfrm flipH="false" flipV="false" rot="0">
            <a:off x="6097305" y="1907943"/>
            <a:ext cx="161191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Multi-level business workflows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72F552D9-0174-444E-A58D-03F0A512EC72}">
                <a16:creationId xmlns:a16="http://schemas.microsoft.com/office/drawing/2010/main" id="{47B157BB-C243-437E-A549-1E6A21EB49AA}"/>
              </a:ext>
            </a:extLst>
          </p:cNvPr>
          <p:cNvSpPr/>
          <p:nvPr/>
        </p:nvSpPr>
        <p:spPr>
          <a:xfrm flipH="false" flipV="false" rot="0">
            <a:off x="5770950" y="2710081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CF296291-0290-4129-B561-E15CF0284B71}">
                <a16:creationId xmlns:a16="http://schemas.microsoft.com/office/drawing/2010/main" id="{30721FDB-5CD7-40F1-BAB4-B7630FC688C3}"/>
              </a:ext>
            </a:extLst>
          </p:cNvPr>
          <p:cNvSpPr/>
          <p:nvPr/>
        </p:nvSpPr>
        <p:spPr>
          <a:xfrm flipH="false" flipV="false" rot="0">
            <a:off x="680037" y="2708081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FB6ACBE9-5A9A-4430-993C-14498F514972}">
                <a16:creationId xmlns:a16="http://schemas.microsoft.com/office/drawing/2010/main" id="{5AE2ED7F-9A48-4B53-BE5F-985308547B7E}"/>
              </a:ext>
            </a:extLst>
          </p:cNvPr>
          <p:cNvSpPr txBox="1"/>
          <p:nvPr/>
        </p:nvSpPr>
        <p:spPr>
          <a:xfrm flipH="false" flipV="false" rot="0">
            <a:off x="956262" y="2870006"/>
            <a:ext cx="1706861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Granular access controls and delegation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3" name="">
            <a:extLst>
              <a:ext uri="{BD01CDDF-29AB-4204-9AC5-CD359A1B7BAB}">
                <a16:creationId xmlns:a16="http://schemas.microsoft.com/office/drawing/2010/main" id="{03DB913B-EF29-4459-8F54-751F300039D4}"/>
              </a:ext>
            </a:extLst>
          </p:cNvPr>
          <p:cNvSpPr/>
          <p:nvPr/>
        </p:nvSpPr>
        <p:spPr>
          <a:xfrm flipH="false" flipV="false" rot="0">
            <a:off x="3207420" y="2707138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A3DABC69-3C67-4D84-A7EC-FCB33CD3CE4E}">
                <a16:creationId xmlns:a16="http://schemas.microsoft.com/office/drawing/2010/main" id="{196A8131-4C5E-46C1-A585-F6D55A81D4B6}"/>
              </a:ext>
            </a:extLst>
          </p:cNvPr>
          <p:cNvSpPr txBox="1"/>
          <p:nvPr/>
        </p:nvSpPr>
        <p:spPr>
          <a:xfrm flipH="false" flipV="false" rot="0">
            <a:off x="3538575" y="2830963"/>
            <a:ext cx="161191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Automated access certification campaigns 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5" name="">
            <a:extLst>
              <a:ext uri="{2F4A2EE6-8B5B-42BE-8ADC-AF53BA975520}">
                <a16:creationId xmlns:a16="http://schemas.microsoft.com/office/drawing/2010/main" id="{97121421-7034-484A-AA92-D46283079D80}"/>
              </a:ext>
            </a:extLst>
          </p:cNvPr>
          <p:cNvSpPr txBox="1"/>
          <p:nvPr/>
        </p:nvSpPr>
        <p:spPr>
          <a:xfrm flipH="false" flipV="false" rot="0">
            <a:off x="6056700" y="2864701"/>
            <a:ext cx="1678019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Inter-forest and intra-forest migration of AD objects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6" name="">
            <a:extLst>
              <a:ext uri="{BF2D2070-883F-4CCA-AF8A-BC7FBFD7513C}">
                <a16:creationId xmlns:a16="http://schemas.microsoft.com/office/drawing/2010/main" id="{62399586-AB27-4225-A7E6-44B03A05ECC3}"/>
              </a:ext>
            </a:extLst>
          </p:cNvPr>
          <p:cNvSpPr/>
          <p:nvPr/>
        </p:nvSpPr>
        <p:spPr>
          <a:xfrm flipH="false" flipV="false" rot="0">
            <a:off x="682542" y="3667125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C8347A68-3385-450C-81E7-8CD3A150060B}">
                <a16:creationId xmlns:a16="http://schemas.microsoft.com/office/drawing/2010/main" id="{32801EF8-FF8C-4A03-8509-DDB8297A9AEF}"/>
              </a:ext>
            </a:extLst>
          </p:cNvPr>
          <p:cNvSpPr txBox="1"/>
          <p:nvPr/>
        </p:nvSpPr>
        <p:spPr>
          <a:xfrm flipH="false" flipV="false" rot="0">
            <a:off x="949880" y="3829050"/>
            <a:ext cx="1706861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Secure data backup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and recovery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8" name="">
            <a:extLst>
              <a:ext uri="{A0A01A2F-D311-4782-81C0-8A6BF8051724}">
                <a16:creationId xmlns:a16="http://schemas.microsoft.com/office/drawing/2010/main" id="{7725EFE7-DB7A-4D48-AC75-592794669F7E}"/>
              </a:ext>
            </a:extLst>
          </p:cNvPr>
          <p:cNvSpPr/>
          <p:nvPr/>
        </p:nvSpPr>
        <p:spPr>
          <a:xfrm flipH="false" flipV="false" rot="0">
            <a:off x="3209925" y="3666182"/>
            <a:ext cx="2642673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9" name="">
            <a:extLst>
              <a:ext uri="{5CFE77C9-61A2-48B0-B9B0-A151433372D8}">
                <a16:creationId xmlns:a16="http://schemas.microsoft.com/office/drawing/2010/main" id="{BB1DE082-4D32-42C9-AD7F-CEA4D1F2ED83}"/>
              </a:ext>
            </a:extLst>
          </p:cNvPr>
          <p:cNvSpPr txBox="1"/>
          <p:nvPr/>
        </p:nvSpPr>
        <p:spPr>
          <a:xfrm flipH="false" flipV="false" rot="0">
            <a:off x="3570294" y="3828107"/>
            <a:ext cx="194077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Integration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with popular 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SIEM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, 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HCM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, 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ITSM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,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and help desk tools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</p:spTree>
    <p:extLst>
      <p:ext uri="{7E41F1FE-EC50-44F4-9D64-D2BB7058F5B2}">
        <p14:creationId xmlns:p14="http://schemas.microsoft.com/office/powerpoint/2010/main" val="172284055888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2C296973-DE4F-4473-86E1-8906DDAD5D32}">
                <a16:creationId xmlns:a16="http://schemas.microsoft.com/office/drawing/2010/main" id="{5ADF3A8C-364B-4B28-92AE-F8E5784C4426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Business</a:t>
            </a: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challenges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1FB7A02E-4C84-4C4D-AC1B-2B1F31201DCD}">
                <a16:creationId xmlns:a16="http://schemas.microsoft.com/office/drawing/2010/main" id="{FCBBB942-250C-41F7-BE7F-395B698BD34E}"/>
              </a:ext>
            </a:extLst>
          </p:cNvPr>
          <p:cNvSpPr txBox="1"/>
          <p:nvPr/>
        </p:nvSpPr>
        <p:spPr>
          <a:xfrm flipH="false" flipV="false" rot="0">
            <a:off x="651948" y="967682"/>
            <a:ext cx="6665490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Business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challenges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that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necessitate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implementation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of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workflows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delegation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include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AFDE1D30-9DBF-4D93-A303-41194438B831}">
                <a16:creationId xmlns:a16="http://schemas.microsoft.com/office/drawing/2010/main" id="{2D583418-BD73-4E9D-B721-B0115A1BAF7C}"/>
              </a:ext>
            </a:extLst>
          </p:cNvPr>
          <p:cNvSpPr txBox="1"/>
          <p:nvPr/>
        </p:nvSpPr>
        <p:spPr>
          <a:xfrm flipH="false" flipV="false" rot="0">
            <a:off x="571500" y="1458629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cap="none" dirty="0" lang="en-US" sz="1800">
                <a:solidFill>
                  <a:srgbClr val="efaea6"/>
                </a:solidFill>
                <a:latin typeface="Zoho Puvi-demi_bold"/>
              </a:rPr>
              <a:t>01</a:t>
            </a:r>
            <a:endParaRPr cap="none"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9897D216-5FE6-4344-A970-21E0EE3478FB}">
                <a16:creationId xmlns:a16="http://schemas.microsoft.com/office/drawing/2010/main" id="{0942C764-A1A1-443C-9537-E73C553D2D07}"/>
              </a:ext>
            </a:extLst>
          </p:cNvPr>
          <p:cNvSpPr txBox="1"/>
          <p:nvPr/>
        </p:nvSpPr>
        <p:spPr>
          <a:xfrm flipH="false" flipV="false" rot="0">
            <a:off x="1104900" y="1501787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Complex task management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BA1D31B6-7751-43A7-8569-FFAFE408D44E}">
                <a16:creationId xmlns:a16="http://schemas.microsoft.com/office/drawing/2010/main" id="{E959C408-6B81-4E78-BAFE-F5828D16F2E3}"/>
              </a:ext>
            </a:extLst>
          </p:cNvPr>
          <p:cNvSpPr txBox="1"/>
          <p:nvPr/>
        </p:nvSpPr>
        <p:spPr>
          <a:xfrm flipH="false" flipV="false" rot="0">
            <a:off x="1104900" y="1797339"/>
            <a:ext cx="3622300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Managing a variety of tasks across different departments can become cumbersome without efficient workflow processes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13A03EF6-EC33-4766-BC8D-7CC6DE7F0ADD}">
                <a16:creationId xmlns:a16="http://schemas.microsoft.com/office/drawing/2010/main" id="{536B38C5-0FE2-402E-A2C7-B81A4FAC1ECA}"/>
              </a:ext>
            </a:extLst>
          </p:cNvPr>
          <p:cNvSpPr txBox="1"/>
          <p:nvPr/>
        </p:nvSpPr>
        <p:spPr>
          <a:xfrm flipH="false" flipV="false" rot="0">
            <a:off x="561975" y="2414778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800">
                <a:solidFill>
                  <a:srgbClr val="efaea6"/>
                </a:solidFill>
                <a:latin typeface="Zoho Puvi-demi_bold"/>
              </a:rPr>
              <a:t>02</a:t>
            </a:r>
            <a:endParaRPr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8" name="">
            <a:extLst>
              <a:ext uri="{69D40A39-7890-49D6-8ABC-A030E5660FC6}">
                <a16:creationId xmlns:a16="http://schemas.microsoft.com/office/drawing/2010/main" id="{3BD1AB23-7584-4368-BBC4-CACF51B8F88E}"/>
              </a:ext>
            </a:extLst>
          </p:cNvPr>
          <p:cNvSpPr txBox="1"/>
          <p:nvPr/>
        </p:nvSpPr>
        <p:spPr>
          <a:xfrm flipH="false" flipV="false" rot="0">
            <a:off x="1104900" y="2465241"/>
            <a:ext cx="1804739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Compliance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with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 regulat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ions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A0549C12-DEF9-463A-9884-591AA228B853}">
                <a16:creationId xmlns:a16="http://schemas.microsoft.com/office/drawing/2010/main" id="{7F97CA08-5FAD-4ED7-818B-ED558C73D5EC}"/>
              </a:ext>
            </a:extLst>
          </p:cNvPr>
          <p:cNvSpPr txBox="1"/>
          <p:nvPr/>
        </p:nvSpPr>
        <p:spPr>
          <a:xfrm flipH="false" flipV="false" rot="0">
            <a:off x="1104900" y="2760792"/>
            <a:ext cx="3622300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Organizations must ensure that tasks are executed in accordance with internal policies and external regulations,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requir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ing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clear workflows and delegated responsibilities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2AE0BFD6-55B1-40A9-8B65-419941B4F261}">
                <a16:creationId xmlns:a16="http://schemas.microsoft.com/office/drawing/2010/main" id="{0514614A-24C5-4D4E-82FD-27122A5CE7C7}"/>
              </a:ext>
            </a:extLst>
          </p:cNvPr>
          <p:cNvSpPr txBox="1"/>
          <p:nvPr/>
        </p:nvSpPr>
        <p:spPr>
          <a:xfrm flipH="false" flipV="false" rot="0">
            <a:off x="523875" y="3519192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800">
                <a:solidFill>
                  <a:srgbClr val="efaea6"/>
                </a:solidFill>
                <a:latin typeface="Zoho Puvi-demi_bold"/>
              </a:rPr>
              <a:t>03</a:t>
            </a:r>
            <a:endParaRPr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1" name="">
            <a:extLst>
              <a:ext uri="{76CF32BC-11C4-45E7-B784-E6750868CF15}">
                <a16:creationId xmlns:a16="http://schemas.microsoft.com/office/drawing/2010/main" id="{56A8D51D-4D0B-446D-975C-583D89304D5F}"/>
              </a:ext>
            </a:extLst>
          </p:cNvPr>
          <p:cNvSpPr txBox="1"/>
          <p:nvPr/>
        </p:nvSpPr>
        <p:spPr>
          <a:xfrm flipH="false" flipV="false" rot="0">
            <a:off x="1095375" y="3562350"/>
            <a:ext cx="1449095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Resource optimization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D95A9D01-BAE3-4078-B2E7-1F7B1BA4C454}">
                <a16:creationId xmlns:a16="http://schemas.microsoft.com/office/drawing/2010/main" id="{1C2D57D1-532F-4B31-B369-1B5405666273}"/>
              </a:ext>
            </a:extLst>
          </p:cNvPr>
          <p:cNvSpPr txBox="1"/>
          <p:nvPr/>
        </p:nvSpPr>
        <p:spPr>
          <a:xfrm flipH="false" flipV="false" rot="0">
            <a:off x="1095375" y="3857901"/>
            <a:ext cx="363182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Efficiently allocating tasks among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available resources is essential for maximizing productivity and minimizing delays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3" name="">
            <a:extLst>
              <a:ext uri="{8F54257E-44CA-47F5-87E1-386689D08339}">
                <a16:creationId xmlns:a16="http://schemas.microsoft.com/office/drawing/2010/main" id="{9D2B7F39-D0BA-4C38-8CD0-3DE1F6797676}"/>
              </a:ext>
            </a:extLst>
          </p:cNvPr>
          <p:cNvSpPr txBox="1"/>
          <p:nvPr/>
        </p:nvSpPr>
        <p:spPr>
          <a:xfrm flipH="false" flipV="false" rot="0">
            <a:off x="5733450" y="1796138"/>
            <a:ext cx="286843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Workflow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delegation facilitate collaboration among different departments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by providing clear roles and responsibilities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4" name="">
            <a:extLst>
              <a:ext uri="{FC8334AA-EDBB-43B0-8EDA-A830F423051A}">
                <a16:creationId xmlns:a16="http://schemas.microsoft.com/office/drawing/2010/main" id="{7974523D-18EA-4EA4-AD32-6C5EB72C7DD9}"/>
              </a:ext>
            </a:extLst>
          </p:cNvPr>
          <p:cNvSpPr txBox="1"/>
          <p:nvPr/>
        </p:nvSpPr>
        <p:spPr>
          <a:xfrm flipH="false" flipV="false" rot="0">
            <a:off x="5740755" y="1500587"/>
            <a:ext cx="188537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Cross-functional collaboration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15" name="">
            <a:extLst>
              <a:ext uri="{399DE02A-3DB2-4C78-B642-83E59E5695A7}">
                <a16:creationId xmlns:a16="http://schemas.microsoft.com/office/drawing/2010/main" id="{E9066006-6F45-444F-A720-6A5A78B18A58}"/>
              </a:ext>
            </a:extLst>
          </p:cNvPr>
          <p:cNvSpPr txBox="1"/>
          <p:nvPr/>
        </p:nvSpPr>
        <p:spPr>
          <a:xfrm flipH="false" flipV="false" rot="0">
            <a:off x="5207355" y="1457429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800">
                <a:solidFill>
                  <a:srgbClr val="efaea6"/>
                </a:solidFill>
                <a:latin typeface="Zoho Puvi-demi_bold"/>
              </a:rPr>
              <a:t>04</a:t>
            </a:r>
            <a:endParaRPr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6" name="">
            <a:extLst>
              <a:ext uri="{86D6273A-9665-4A5C-87CF-D717F066B678}">
                <a16:creationId xmlns:a16="http://schemas.microsoft.com/office/drawing/2010/main" id="{1B137CF1-35C2-4EFC-BFB5-733B23842E16}"/>
              </a:ext>
            </a:extLst>
          </p:cNvPr>
          <p:cNvSpPr txBox="1"/>
          <p:nvPr/>
        </p:nvSpPr>
        <p:spPr>
          <a:xfrm flipH="false" flipV="false" rot="0">
            <a:off x="5171475" y="2700527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800">
                <a:solidFill>
                  <a:srgbClr val="efaea6"/>
                </a:solidFill>
                <a:latin typeface="Zoho Puvi-demi_bold"/>
              </a:rPr>
              <a:t>05</a:t>
            </a:r>
            <a:endParaRPr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7" name="">
            <a:extLst>
              <a:ext uri="{25D26F32-10BF-4991-9F27-F6950D73036D}">
                <a16:creationId xmlns:a16="http://schemas.microsoft.com/office/drawing/2010/main" id="{27ABBF0F-214F-4201-B20E-40E8C7734515}"/>
              </a:ext>
            </a:extLst>
          </p:cNvPr>
          <p:cNvSpPr txBox="1"/>
          <p:nvPr/>
        </p:nvSpPr>
        <p:spPr>
          <a:xfrm flipH="false" flipV="false" rot="0">
            <a:off x="5704875" y="2743685"/>
            <a:ext cx="394820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SLAs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18" name="">
            <a:extLst>
              <a:ext uri="{A53FCA03-52ED-491C-95E9-689B3031B027}">
                <a16:creationId xmlns:a16="http://schemas.microsoft.com/office/drawing/2010/main" id="{CE7002F9-9464-4550-B7EA-65A752F0370B}"/>
              </a:ext>
            </a:extLst>
          </p:cNvPr>
          <p:cNvSpPr txBox="1"/>
          <p:nvPr/>
        </p:nvSpPr>
        <p:spPr>
          <a:xfrm flipH="false" flipV="false" rot="0">
            <a:off x="5704875" y="3039237"/>
            <a:ext cx="2790767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Meeting SLAs requires efficient task assignment, tracking, and completion, which can be achieved through workflow and delegation mechanisms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19" name="">
            <a:extLst>
              <a:ext uri="{997699F2-E423-42AB-A067-387991AFD4A4}">
                <a16:creationId xmlns:a16="http://schemas.microsoft.com/office/drawing/2010/main" id="{C00E450D-FC4F-428B-AA66-44678655A13D}"/>
              </a:ext>
            </a:extLst>
          </p:cNvPr>
          <p:cNvCxnSpPr/>
          <p:nvPr/>
        </p:nvCxnSpPr>
        <p:spPr>
          <a:xfrm flipH="true" flipV="true" rot="10800000">
            <a:off x="4955848" y="1528210"/>
            <a:ext cx="0" cy="2746114"/>
          </a:xfrm>
          <a:prstGeom prst="line">
            <a:avLst/>
          </a:prstGeom>
          <a:ln cap="flat" w="9525">
            <a:solidFill>
              <a:srgbClr val="f1f2f9">
                <a:alpha val="18000"/>
              </a:srgbClr>
            </a:solidFill>
            <a:prstDash val="dash"/>
            <a:round/>
            <a:headEnd len="med" type="triangle" w="me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5E0D6342-A3C0-4AAF-8795-92CB3B784EED}">
        <p14:creationId xmlns:p14="http://schemas.microsoft.com/office/powerpoint/2010/main" val="1722840558883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1FC4E49-464E-4771-B8F8-A68110AA8B06}">
                <a16:creationId xmlns:a16="http://schemas.microsoft.com/office/drawing/2010/main" id="{2E413D3E-32AA-4372-B85A-514D6DBEE52D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Delegation</a:t>
            </a:r>
            <a:endParaRPr b="1" dirty="0" lang="en-US" sz="2400">
              <a:solidFill>
                <a:srgbClr val="efaea6"/>
              </a:solidFill>
              <a:latin typeface="Zoho Puvi"/>
            </a:endParaRPr>
          </a:p>
        </p:txBody>
      </p:sp>
      <p:sp>
        <p:nvSpPr>
          <p:cNvPr id="3" name="">
            <a:extLst>
              <a:ext uri="{5FAAEF7A-2A4C-4D97-A832-705B51A8AE7C}">
                <a16:creationId xmlns:a16="http://schemas.microsoft.com/office/drawing/2010/main" id="{DD39102F-8814-4AE2-997D-9C3386AC1A84}"/>
              </a:ext>
            </a:extLst>
          </p:cNvPr>
          <p:cNvSpPr txBox="1"/>
          <p:nvPr/>
        </p:nvSpPr>
        <p:spPr>
          <a:xfrm flipH="false" flipV="false" rot="0">
            <a:off x="651948" y="929582"/>
            <a:ext cx="6665490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Delegation involves granting help desk technicians restricted access and privileges to efficiently handle assigned tasks, such as password resets, user creation, and data migration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4" name="">
            <a:extLst>
              <a:ext uri="{5164ACB4-A6DD-4C03-982B-37036CF039F7}">
                <a16:creationId xmlns:a16="http://schemas.microsoft.com/office/drawing/2010/main" id="{C225A0CE-DA6D-4D35-87CA-53867C77A6E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543050" y="1531943"/>
            <a:ext cx="6054604" cy="3450783"/>
          </a:xfrm>
          <a:prstGeom prst="rect">
            <a:avLst/>
          </a:prstGeom>
          <a:noFill/>
        </p:spPr>
      </p:pic>
    </p:spTree>
    <p:extLst>
      <p:ext uri="{6D323624-22A9-4BEA-91F2-30DA137129B6}">
        <p14:creationId xmlns:p14="http://schemas.microsoft.com/office/powerpoint/2010/main" val="1722840558884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C4C205A8-A4A8-4E84-BFB9-CE78DE140667}">
                <a16:creationId xmlns:a16="http://schemas.microsoft.com/office/drawing/2010/main" id="{D4B1A465-693F-4D84-8CF1-0DBE52DF0A37}"/>
              </a:ext>
            </a:extLst>
          </p:cNvPr>
          <p:cNvSpPr/>
          <p:nvPr/>
        </p:nvSpPr>
        <p:spPr>
          <a:xfrm flipH="false" flipV="false" rot="0">
            <a:off x="623030" y="938517"/>
            <a:ext cx="666750" cy="275986"/>
          </a:xfrm>
          <a:prstGeom prst="roundRect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9AC33D59-A3D8-4193-9D2A-7BEE719050E3}">
                <a16:creationId xmlns:a16="http://schemas.microsoft.com/office/drawing/2010/main" id="{0B41FB3B-DCEE-440B-9591-7A5D710623A3}"/>
              </a:ext>
            </a:extLst>
          </p:cNvPr>
          <p:cNvSpPr txBox="1"/>
          <p:nvPr/>
        </p:nvSpPr>
        <p:spPr>
          <a:xfrm flipH="false" flipV="false" rot="0">
            <a:off x="760885" y="951461"/>
            <a:ext cx="419100" cy="2095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rPr>
              <a:t>Step 1: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medium"/>
            </a:endParaRPr>
          </a:p>
        </p:txBody>
      </p:sp>
      <p:sp>
        <p:nvSpPr>
          <p:cNvPr id="4" name="">
            <a:extLst>
              <a:ext uri="{3A4B5C0B-8701-419A-989C-F20D9EEA1615}">
                <a16:creationId xmlns:a16="http://schemas.microsoft.com/office/drawing/2010/main" id="{5DDFDCDA-9C40-4195-A7A3-98ACBA49DF45}"/>
              </a:ext>
            </a:extLst>
          </p:cNvPr>
          <p:cNvSpPr txBox="1"/>
          <p:nvPr/>
        </p:nvSpPr>
        <p:spPr>
          <a:xfrm flipH="false" flipV="false" rot="0">
            <a:off x="1360331" y="950680"/>
            <a:ext cx="3495818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1" dirty="0" lang="en-US" sz="1200">
                <a:solidFill>
                  <a:schemeClr val="bg1"/>
                </a:solidFill>
                <a:latin typeface="Zoho Puvi"/>
              </a:rPr>
              <a:t>Create a role with the desired permissions</a:t>
            </a:r>
            <a:endParaRPr b="1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7E54D246-5EF1-4143-9B76-A209C24723BA}">
                <a16:creationId xmlns:a16="http://schemas.microsoft.com/office/drawing/2010/main" id="{A61E634D-D3CC-4E57-AD5F-287B90DB9624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How to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delegate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DB5DCC7B-D4A3-499F-B544-FCC8B4330E12}">
                <a16:creationId xmlns:a16="http://schemas.microsoft.com/office/drawing/2010/main" id="{0FA45D23-E6F6-45FA-A065-A867448EDB75}"/>
              </a:ext>
            </a:extLst>
          </p:cNvPr>
          <p:cNvSpPr/>
          <p:nvPr/>
        </p:nvSpPr>
        <p:spPr>
          <a:xfrm flipH="false" flipV="false" rot="0">
            <a:off x="592235" y="1562100"/>
            <a:ext cx="1597285" cy="2094414"/>
          </a:xfrm>
          <a:prstGeom prst="wedgeRoundRectCallout">
            <a:avLst>
              <a:gd fmla="val 66404" name="adj1"/>
              <a:gd fmla="val 21086" name="adj2"/>
              <a:gd fmla="val 16667" name="adj3"/>
            </a:avLst>
          </a:prstGeom>
          <a:solidFill>
            <a:schemeClr val="bg1">
              <a:alpha val="18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chemeClr val="bg1"/>
                </a:solidFill>
              </a:rPr>
              <a:t/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7" name="">
            <a:extLst>
              <a:ext uri="{EB41B35A-E3CB-4C1D-AFE3-8C56F08B0E14}">
                <a16:creationId xmlns:a16="http://schemas.microsoft.com/office/drawing/2010/main" id="{E02AA110-31C3-4A8B-886B-D333C779CA87}"/>
              </a:ext>
            </a:extLst>
          </p:cNvPr>
          <p:cNvSpPr txBox="1"/>
          <p:nvPr/>
        </p:nvSpPr>
        <p:spPr>
          <a:xfrm flipH="false" flipV="false" rot="0">
            <a:off x="819388" y="1777269"/>
            <a:ext cx="1219200" cy="12341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medium"/>
              </a:rPr>
              <a:t>Create 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a 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role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 for 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help desk technicians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, specifying the tasks 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they are authorized to perform</a:t>
            </a:r>
            <a:endParaRPr dirty="0" lang="en-US" sz="1000">
              <a:solidFill>
                <a:schemeClr val="bg1"/>
              </a:solidFill>
              <a:latin typeface="Zoho Puvi-medium"/>
            </a:endParaRPr>
          </a:p>
        </p:txBody>
      </p:sp>
      <p:pic>
        <p:nvPicPr>
          <p:cNvPr id="8" name="">
            <a:extLst>
              <a:ext uri="{6B60D864-9479-4892-BFFC-D85201BB4FE0}">
                <a16:creationId xmlns:a16="http://schemas.microsoft.com/office/drawing/2010/main" id="{25B8FF43-8A2B-480C-8639-4232CA02C93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450744" y="1596628"/>
            <a:ext cx="6570097" cy="3577256"/>
          </a:xfrm>
          <a:prstGeom prst="rect">
            <a:avLst/>
          </a:prstGeom>
          <a:noFill/>
        </p:spPr>
      </p:pic>
    </p:spTree>
    <p:extLst>
      <p:ext uri="{E7942B9F-3E03-43D9-B634-C9B1D93D746B}">
        <p14:creationId xmlns:p14="http://schemas.microsoft.com/office/powerpoint/2010/main" val="172284055888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71EC00F-75CE-4627-AEAC-54BCC846B40A}">
                <a16:creationId xmlns:a16="http://schemas.microsoft.com/office/drawing/2010/main" id="{6426BD00-1519-4456-9771-C5C71335A12D}"/>
              </a:ext>
            </a:extLst>
          </p:cNvPr>
          <p:cNvSpPr/>
          <p:nvPr/>
        </p:nvSpPr>
        <p:spPr>
          <a:xfrm flipH="false" flipV="false" rot="0">
            <a:off x="623030" y="938517"/>
            <a:ext cx="666750" cy="275986"/>
          </a:xfrm>
          <a:prstGeom prst="roundRect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93773397-D10D-44E1-9BF0-2CDC3EF5C740}">
                <a16:creationId xmlns:a16="http://schemas.microsoft.com/office/drawing/2010/main" id="{01C3AB5A-F0CB-4FD5-ABB1-6AAB03B6F113}"/>
              </a:ext>
            </a:extLst>
          </p:cNvPr>
          <p:cNvSpPr txBox="1"/>
          <p:nvPr/>
        </p:nvSpPr>
        <p:spPr>
          <a:xfrm flipH="false" flipV="false" rot="0">
            <a:off x="760885" y="951461"/>
            <a:ext cx="419100" cy="2095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rPr>
              <a:t>Step 2: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medium"/>
            </a:endParaRPr>
          </a:p>
        </p:txBody>
      </p:sp>
      <p:sp>
        <p:nvSpPr>
          <p:cNvPr id="4" name="">
            <a:extLst>
              <a:ext uri="{1DC4012F-6DB5-479D-9869-A5C0FE902348}">
                <a16:creationId xmlns:a16="http://schemas.microsoft.com/office/drawing/2010/main" id="{9C8612DF-F1D3-48B1-968B-AEBB2CA43F80}"/>
              </a:ext>
            </a:extLst>
          </p:cNvPr>
          <p:cNvSpPr txBox="1"/>
          <p:nvPr/>
        </p:nvSpPr>
        <p:spPr>
          <a:xfrm flipH="false" flipV="false" rot="0">
            <a:off x="1360331" y="950680"/>
            <a:ext cx="2990850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1" dirty="0" lang="en-US" sz="1200">
                <a:solidFill>
                  <a:schemeClr val="bg1"/>
                </a:solidFill>
                <a:latin typeface="Zoho Puvi"/>
              </a:rPr>
              <a:t>Assign the role to a technician</a:t>
            </a:r>
            <a:endParaRPr b="1" dirty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5" name="">
            <a:extLst>
              <a:ext uri="{732BBE1C-9F67-496C-ABEB-3622BA2DCE3F}">
                <a16:creationId xmlns:a16="http://schemas.microsoft.com/office/drawing/2010/main" id="{418AD6E0-8472-4700-B742-7CD14F83F8F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454773" y="1609324"/>
            <a:ext cx="6557582" cy="3570446"/>
          </a:xfrm>
          <a:prstGeom prst="rect">
            <a:avLst/>
          </a:prstGeom>
          <a:noFill/>
        </p:spPr>
      </p:pic>
      <p:sp>
        <p:nvSpPr>
          <p:cNvPr id="6" name="">
            <a:extLst>
              <a:ext uri="{FB2D64BE-A280-4F05-8BA8-DE4FE70C26CF}">
                <a16:creationId xmlns:a16="http://schemas.microsoft.com/office/drawing/2010/main" id="{F7B795A6-D390-4E4E-97BC-DC3584BE930A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How to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delegate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DF73C60A-93E9-4F32-A43E-CDBC607933EC}">
                <a16:creationId xmlns:a16="http://schemas.microsoft.com/office/drawing/2010/main" id="{E22DA040-8CEC-4436-A43F-4EE444BA0058}"/>
              </a:ext>
            </a:extLst>
          </p:cNvPr>
          <p:cNvSpPr/>
          <p:nvPr/>
        </p:nvSpPr>
        <p:spPr>
          <a:xfrm flipH="false" flipV="false" rot="0">
            <a:off x="592235" y="1562100"/>
            <a:ext cx="1597285" cy="2094414"/>
          </a:xfrm>
          <a:prstGeom prst="wedgeRoundRectCallout">
            <a:avLst>
              <a:gd fmla="val 66404" name="adj1"/>
              <a:gd fmla="val 21086" name="adj2"/>
              <a:gd fmla="val 16667" name="adj3"/>
            </a:avLst>
          </a:prstGeom>
          <a:solidFill>
            <a:schemeClr val="bg1">
              <a:alpha val="18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chemeClr val="bg1"/>
                </a:solidFill>
              </a:rPr>
              <a:t/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8" name="">
            <a:extLst>
              <a:ext uri="{0358EC65-D1D3-40A4-861B-1C9DFA9E1732}">
                <a16:creationId xmlns:a16="http://schemas.microsoft.com/office/drawing/2010/main" id="{4AFE7CE1-0657-4553-98E3-74D0752BBFED}"/>
              </a:ext>
            </a:extLst>
          </p:cNvPr>
          <p:cNvSpPr txBox="1"/>
          <p:nvPr/>
        </p:nvSpPr>
        <p:spPr>
          <a:xfrm flipH="false" flipV="false" rot="0">
            <a:off x="819388" y="1777269"/>
            <a:ext cx="1133475" cy="164553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medium"/>
              </a:rPr>
              <a:t>Designate a technician or select an existing technician and assign the role to delegate the required actions to them</a:t>
            </a:r>
            <a:endParaRPr dirty="0" lang="en-US" sz="1000">
              <a:solidFill>
                <a:schemeClr val="bg1"/>
              </a:solidFill>
              <a:latin typeface="Zoho Puvi-medium"/>
            </a:endParaRPr>
          </a:p>
        </p:txBody>
      </p:sp>
    </p:spTree>
    <p:extLst>
      <p:ext uri="{D6910E58-F457-4FF1-A602-E7364E5FFF7E}">
        <p14:creationId xmlns:p14="http://schemas.microsoft.com/office/powerpoint/2010/main" val="172284055888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C58A3B3-2830-4D08-A965-185DDFDFEF6A}">
                <a16:creationId xmlns:a16="http://schemas.microsoft.com/office/drawing/2010/main" id="{75D68FA9-8B45-489E-9C50-F1C81694D63D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Key</a:t>
            </a: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features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1698A273-2C50-4B16-BA2E-9489A1E68829}">
                <a16:creationId xmlns:a16="http://schemas.microsoft.com/office/drawing/2010/main" id="{18D5F7A2-5EF3-40F1-BA17-2F9CECFA7718}"/>
              </a:ext>
            </a:extLst>
          </p:cNvPr>
          <p:cNvSpPr txBox="1"/>
          <p:nvPr/>
        </p:nvSpPr>
        <p:spPr>
          <a:xfrm flipH="false" flipV="false" rot="0">
            <a:off x="826265" y="1296095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Non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-invasive delegation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4" name="">
            <a:extLst>
              <a:ext uri="{ACCE95A9-2DB2-4AF2-9586-C6DC33278A0B}">
                <a16:creationId xmlns:a16="http://schemas.microsoft.com/office/drawing/2010/main" id="{EDB4EC3B-8614-4BD2-9D5F-1DC98F3AEB8D}"/>
              </a:ext>
            </a:extLst>
          </p:cNvPr>
          <p:cNvSpPr txBox="1"/>
          <p:nvPr/>
        </p:nvSpPr>
        <p:spPr>
          <a:xfrm flipH="false" flipV="false" rot="0">
            <a:off x="826265" y="1591646"/>
            <a:ext cx="342549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‌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Distribute administrative tasks effectively while maintaining security, compliance, and control over identity management tasks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B7D06D44-E246-40A6-9303-033EE2472FE6}">
                <a16:creationId xmlns:a16="http://schemas.microsoft.com/office/drawing/2010/main" id="{29F9D431-3276-4756-8783-8356B6EB40D6}"/>
              </a:ext>
            </a:extLst>
          </p:cNvPr>
          <p:cNvSpPr txBox="1"/>
          <p:nvPr/>
        </p:nvSpPr>
        <p:spPr>
          <a:xfrm flipH="false" flipV="false" rot="0">
            <a:off x="811653" y="2781509"/>
            <a:ext cx="3321453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RBAC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principles to define roles with specific permissions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C0C5C868-9973-4A03-B7C3-EBD33B5CD8A9}">
                <a16:creationId xmlns:a16="http://schemas.microsoft.com/office/drawing/2010/main" id="{9E677004-AD79-423C-ABBE-25B60C086FC6}"/>
              </a:ext>
            </a:extLst>
          </p:cNvPr>
          <p:cNvSpPr txBox="1"/>
          <p:nvPr/>
        </p:nvSpPr>
        <p:spPr>
          <a:xfrm flipH="false" flipV="false" rot="0">
            <a:off x="826265" y="2447858"/>
            <a:ext cx="2692374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Role-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b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ased 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a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ccess 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c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ontrol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 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(</a:t>
            </a:r>
            <a:r>
              <a:rPr dirty="0" err="1" lang="en-US" sz="1000">
                <a:solidFill>
                  <a:srgbClr val="efaea6"/>
                </a:solidFill>
                <a:latin typeface="Zoho Puvi-demi_bold"/>
              </a:rPr>
              <a:t>RBAC</a:t>
            </a:r>
            <a:r>
              <a:rPr dirty="0" err="1" lang="en-US" sz="1000">
                <a:solidFill>
                  <a:srgbClr val="efaea6"/>
                </a:solidFill>
                <a:latin typeface="Zoho Puvi-demi_bold"/>
              </a:rPr>
              <a:t>s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)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A9F1196F-CA12-4ACD-8805-BCF9F5D69ED8}">
                <a16:creationId xmlns:a16="http://schemas.microsoft.com/office/drawing/2010/main" id="{84A8C285-8D1E-428A-BCED-E23D432013F9}"/>
              </a:ext>
            </a:extLst>
          </p:cNvPr>
          <p:cNvSpPr txBox="1"/>
          <p:nvPr/>
        </p:nvSpPr>
        <p:spPr>
          <a:xfrm flipH="false" flipV="false" rot="0">
            <a:off x="811653" y="3411921"/>
            <a:ext cx="2692374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Granular control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8" name="">
            <a:extLst>
              <a:ext uri="{5E09FD16-672E-4E35-847A-A7C46E1CA165}">
                <a16:creationId xmlns:a16="http://schemas.microsoft.com/office/drawing/2010/main" id="{6C01BF7A-CFC6-4A3D-AAF7-0BC731B2C563}"/>
              </a:ext>
            </a:extLst>
          </p:cNvPr>
          <p:cNvSpPr txBox="1"/>
          <p:nvPr/>
        </p:nvSpPr>
        <p:spPr>
          <a:xfrm flipH="false" flipV="false" rot="0">
            <a:off x="804348" y="3745572"/>
            <a:ext cx="3432772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Ensure users have the appropriate permissions to perform tasks without unnecessary access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8B623CDE-2D2F-4673-AB97-A93D0E8ECB09}">
                <a16:creationId xmlns:a16="http://schemas.microsoft.com/office/drawing/2010/main" id="{148B3B77-8E77-484A-BEC9-7A75B11DE823}"/>
              </a:ext>
            </a:extLst>
          </p:cNvPr>
          <p:cNvSpPr txBox="1"/>
          <p:nvPr/>
        </p:nvSpPr>
        <p:spPr>
          <a:xfrm flipH="false" flipV="false" rot="0">
            <a:off x="5262295" y="1591646"/>
            <a:ext cx="30045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Log and track all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delegated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actions performed by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administrators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DA1C6A90-7D8B-4A48-8762-9E1FEF639CA7}">
                <a16:creationId xmlns:a16="http://schemas.microsoft.com/office/drawing/2010/main" id="{64E36DE4-B029-4453-8BDD-33379CA03066}"/>
              </a:ext>
            </a:extLst>
          </p:cNvPr>
          <p:cNvSpPr txBox="1"/>
          <p:nvPr/>
        </p:nvSpPr>
        <p:spPr>
          <a:xfrm flipH="false" flipV="false" rot="0">
            <a:off x="5262295" y="1303401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Audit trails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1" name="">
            <a:extLst>
              <a:ext uri="{70D2BCF1-6854-4C33-9492-C69631F1756E}">
                <a16:creationId xmlns:a16="http://schemas.microsoft.com/office/drawing/2010/main" id="{D51265F3-7AA6-4CE7-A006-51BF317DE664}"/>
              </a:ext>
            </a:extLst>
          </p:cNvPr>
          <p:cNvSpPr txBox="1"/>
          <p:nvPr/>
        </p:nvSpPr>
        <p:spPr>
          <a:xfrm flipH="false" flipV="false" rot="0">
            <a:off x="5262295" y="2475299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A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nomaly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 detection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3B8112C9-E88F-42E3-B9F3-CCF22401F18F}">
                <a16:creationId xmlns:a16="http://schemas.microsoft.com/office/drawing/2010/main" id="{AFB5D81C-FB59-406A-97EA-4DBF582B3848}"/>
              </a:ext>
            </a:extLst>
          </p:cNvPr>
          <p:cNvSpPr txBox="1"/>
          <p:nvPr/>
        </p:nvSpPr>
        <p:spPr>
          <a:xfrm flipH="false" flipV="false" rot="0">
            <a:off x="5262295" y="2770841"/>
            <a:ext cx="30045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Detect anomalies by flagging activities that deviate from the baseline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3" name="">
            <a:extLst>
              <a:ext uri="{4C23BD37-08FC-452C-A366-8E56E7D57E47}">
                <a16:creationId xmlns:a16="http://schemas.microsoft.com/office/drawing/2010/main" id="{C9C5DF4A-D560-4CF1-99DD-60AA60BDE7B1}"/>
              </a:ext>
            </a:extLst>
          </p:cNvPr>
          <p:cNvSpPr/>
          <p:nvPr/>
        </p:nvSpPr>
        <p:spPr>
          <a:xfrm flipH="false" flipV="false" rot="0">
            <a:off x="659253" y="1354769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sp>
        <p:nvSpPr>
          <p:cNvPr id="14" name="">
            <a:extLst>
              <a:ext uri="{3D013EA8-7AFE-4C89-BDB6-516C4C402C71}">
                <a16:creationId xmlns:a16="http://schemas.microsoft.com/office/drawing/2010/main" id="{3B0FDEFF-85B4-4F62-87F7-83B19F18C9B1}"/>
              </a:ext>
            </a:extLst>
          </p:cNvPr>
          <p:cNvSpPr/>
          <p:nvPr/>
        </p:nvSpPr>
        <p:spPr>
          <a:xfrm flipH="false" flipV="false" rot="0">
            <a:off x="651948" y="2507846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sp>
        <p:nvSpPr>
          <p:cNvPr id="15" name="">
            <a:extLst>
              <a:ext uri="{D749B8BE-5611-4747-9062-957455CD940B}">
                <a16:creationId xmlns:a16="http://schemas.microsoft.com/office/drawing/2010/main" id="{DC7C4AB7-7BC5-46A3-AD68-5DD145583FAA}"/>
              </a:ext>
            </a:extLst>
          </p:cNvPr>
          <p:cNvSpPr/>
          <p:nvPr/>
        </p:nvSpPr>
        <p:spPr>
          <a:xfrm flipH="false" flipV="false" rot="0">
            <a:off x="651948" y="3471910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sp>
        <p:nvSpPr>
          <p:cNvPr id="16" name="">
            <a:extLst>
              <a:ext uri="{E37DE932-C1A7-4EC3-B3EA-24975D798F08}">
                <a16:creationId xmlns:a16="http://schemas.microsoft.com/office/drawing/2010/main" id="{E23E65C3-262F-49A5-914F-340C832F77BA}"/>
              </a:ext>
            </a:extLst>
          </p:cNvPr>
          <p:cNvSpPr/>
          <p:nvPr/>
        </p:nvSpPr>
        <p:spPr>
          <a:xfrm flipH="false" flipV="false" rot="0">
            <a:off x="5115010" y="1363389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sp>
        <p:nvSpPr>
          <p:cNvPr id="17" name="">
            <a:extLst>
              <a:ext uri="{B4174FF1-D728-41FD-B13A-0250967D39A3}">
                <a16:creationId xmlns:a16="http://schemas.microsoft.com/office/drawing/2010/main" id="{B995D90A-073F-4CCA-BBDF-59E15C9CF471}"/>
              </a:ext>
            </a:extLst>
          </p:cNvPr>
          <p:cNvSpPr/>
          <p:nvPr/>
        </p:nvSpPr>
        <p:spPr>
          <a:xfrm flipH="false" flipV="false" rot="0">
            <a:off x="5105485" y="2542584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cxnSp>
        <p:nvCxnSpPr>
          <p:cNvPr id="18" name="">
            <a:extLst>
              <a:ext uri="{0C2ACF7A-D45C-4E73-B017-26D154A1899C}">
                <a16:creationId xmlns:a16="http://schemas.microsoft.com/office/drawing/2010/main" id="{8D6E8CA0-4302-469E-9F5E-39A156F85B31}"/>
              </a:ext>
            </a:extLst>
          </p:cNvPr>
          <p:cNvCxnSpPr/>
          <p:nvPr/>
        </p:nvCxnSpPr>
        <p:spPr>
          <a:xfrm flipH="false" flipV="false" rot="10800000">
            <a:off x="4651657" y="1300819"/>
            <a:ext cx="0" cy="2906801"/>
          </a:xfrm>
          <a:prstGeom prst="line">
            <a:avLst/>
          </a:prstGeom>
          <a:ln cap="flat" w="9525">
            <a:solidFill>
              <a:srgbClr val="f1f2f9">
                <a:alpha val="18000"/>
              </a:srgbClr>
            </a:solidFill>
            <a:prstDash val="dash"/>
            <a:round/>
            <a:headEnd len="med" type="triangle" w="me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6BF5BC78-0219-47B7-B7A4-2C71A155EC5F}">
        <p14:creationId xmlns:p14="http://schemas.microsoft.com/office/powerpoint/2010/main" val="1722840558889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135CA23-6415-494F-9E72-0B09A6EB48F4}">
                <a16:creationId xmlns:a16="http://schemas.microsoft.com/office/drawing/2010/main" id="{C7E2D1D8-E295-41BE-8173-E9688A7884D2}"/>
              </a:ext>
            </a:extLst>
          </p:cNvPr>
          <p:cNvSpPr/>
          <p:nvPr/>
        </p:nvSpPr>
        <p:spPr>
          <a:xfrm flipH="false" flipV="false" rot="0">
            <a:off x="1763401" y="2819400"/>
            <a:ext cx="5769597" cy="1402613"/>
          </a:xfrm>
          <a:prstGeom prst="roundRect">
            <a:avLst>
              <a:gd fmla="val 7432" name="adj"/>
            </a:avLst>
          </a:prstGeom>
          <a:solidFill>
            <a:srgbClr val="edf0f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0259E90B-AF95-44E2-A8AF-2F19A5F11069}">
                <a16:creationId xmlns:a16="http://schemas.microsoft.com/office/drawing/2010/main" id="{D0E66733-9501-429D-ACFE-9EF0961C8449}"/>
              </a:ext>
            </a:extLst>
          </p:cNvPr>
          <p:cNvSpPr txBox="1"/>
          <p:nvPr/>
        </p:nvSpPr>
        <p:spPr>
          <a:xfrm flipH="false" flipV="false" rot="0">
            <a:off x="1763401" y="7288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Use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cases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DAECA389-EDE8-4455-8F23-3F5914931860}">
                <a16:creationId xmlns:a16="http://schemas.microsoft.com/office/drawing/2010/main" id="{4E7A92F4-4417-4A60-88A0-028CD33DA681}"/>
              </a:ext>
            </a:extLst>
          </p:cNvPr>
          <p:cNvSpPr/>
          <p:nvPr/>
        </p:nvSpPr>
        <p:spPr>
          <a:xfrm flipH="false" flipV="false" rot="0">
            <a:off x="1762810" y="1316669"/>
            <a:ext cx="5769597" cy="1381315"/>
          </a:xfrm>
          <a:prstGeom prst="roundRect">
            <a:avLst>
              <a:gd fmla="val 7432" name="adj"/>
            </a:avLst>
          </a:prstGeom>
          <a:solidFill>
            <a:srgbClr val="edf0f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3A649F6C-DB35-4725-9928-E695A9725407}">
                <a16:creationId xmlns:a16="http://schemas.microsoft.com/office/drawing/2010/main" id="{E5198D43-F1EF-4F2F-860A-683F320019A9}"/>
              </a:ext>
            </a:extLst>
          </p:cNvPr>
          <p:cNvSpPr txBox="1"/>
          <p:nvPr/>
        </p:nvSpPr>
        <p:spPr>
          <a:xfrm flipH="false" flipV="false" rot="0">
            <a:off x="2039378" y="1512960"/>
            <a:ext cx="248153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Help desk ticket management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07B1AF25-3714-4B74-82A7-6EB16B2312D2}">
                <a16:creationId xmlns:a16="http://schemas.microsoft.com/office/drawing/2010/main" id="{BE20EAB6-169D-4512-91A3-5C9BCBB3D789}"/>
              </a:ext>
            </a:extLst>
          </p:cNvPr>
          <p:cNvSpPr txBox="1"/>
          <p:nvPr/>
        </p:nvSpPr>
        <p:spPr>
          <a:xfrm flipH="false" flipV="false" rot="0">
            <a:off x="2032073" y="1808511"/>
            <a:ext cx="525931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Delegating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tasks to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help desk technicians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by giving them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 permissions to reset passwords, unlock user accounts, and modify user attributes helps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you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streamline ticket resolution processes without granting full administrative access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7" name="">
            <a:extLst>
              <a:ext uri="{447222AC-017A-4D58-9FAB-20DE85E13D52}">
                <a16:creationId xmlns:a16="http://schemas.microsoft.com/office/drawing/2010/main" id="{54D176C9-1893-43D3-A45A-72A1D4E0DB7A}"/>
              </a:ext>
            </a:extLst>
          </p:cNvPr>
          <p:cNvSpPr txBox="1"/>
          <p:nvPr/>
        </p:nvSpPr>
        <p:spPr>
          <a:xfrm flipH="false" flipV="false" rot="0">
            <a:off x="2047532" y="3009900"/>
            <a:ext cx="248153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Access management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8" name="">
            <a:extLst>
              <a:ext uri="{4A0B48FA-24B0-4014-9BFD-BAE8EC7FF01C}">
                <a16:creationId xmlns:a16="http://schemas.microsoft.com/office/drawing/2010/main" id="{65A7BE0F-25BE-42FD-8CB7-1B9CFE8523E2}"/>
              </a:ext>
            </a:extLst>
          </p:cNvPr>
          <p:cNvSpPr txBox="1"/>
          <p:nvPr/>
        </p:nvSpPr>
        <p:spPr>
          <a:xfrm flipH="false" flipV="false" rot="0">
            <a:off x="2040226" y="3305451"/>
            <a:ext cx="525931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Allowing managers to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review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 user access and permissions within their teams by running access certification campaigns promotes efficient access management and enhanced data security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pic>
        <p:nvPicPr>
          <p:cNvPr id="9" name="">
            <a:extLst>
              <a:ext uri="{5AEF6E71-30EF-45EA-A96F-A660CDEB03A2}">
                <a16:creationId xmlns:a16="http://schemas.microsoft.com/office/drawing/2010/main" id="{0450CA20-6E39-4F45-92B7-8FE55D7CAF9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938364" y="-43776"/>
            <a:ext cx="2906685" cy="5381625"/>
          </a:xfrm>
          <a:prstGeom prst="rect">
            <a:avLst/>
          </a:prstGeom>
          <a:noFill/>
        </p:spPr>
      </p:pic>
    </p:spTree>
    <p:extLst>
      <p:ext uri="{DD9F5931-52F2-4EF4-BB90-422505EFBE24}">
        <p14:creationId xmlns:p14="http://schemas.microsoft.com/office/powerpoint/2010/main" val="1722840558891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4" val="Zoho Puvi-demi_bold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2024-06-27T23:57:11Z</dcterms:created>
  <dcterms:modified xsi:type="dcterms:W3CDTF">2024-07-11T07:15:07Z</dcterms:modified>
</cp:coreProperties>
</file>