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94" r:id="rId3"/>
    <p:sldId id="257" r:id="rId4"/>
    <p:sldId id="293" r:id="rId5"/>
    <p:sldId id="295" r:id="rId6"/>
    <p:sldId id="260" r:id="rId7"/>
    <p:sldId id="259" r:id="rId8"/>
    <p:sldId id="261" r:id="rId9"/>
    <p:sldId id="262" r:id="rId10"/>
    <p:sldId id="263" r:id="rId11"/>
    <p:sldId id="267" r:id="rId12"/>
    <p:sldId id="264" r:id="rId13"/>
    <p:sldId id="266" r:id="rId14"/>
    <p:sldId id="268" r:id="rId15"/>
    <p:sldId id="269" r:id="rId16"/>
    <p:sldId id="271" r:id="rId17"/>
    <p:sldId id="270" r:id="rId18"/>
    <p:sldId id="273" r:id="rId19"/>
    <p:sldId id="274" r:id="rId20"/>
    <p:sldId id="275" r:id="rId21"/>
    <p:sldId id="276" r:id="rId22"/>
    <p:sldId id="277" r:id="rId23"/>
    <p:sldId id="278" r:id="rId24"/>
    <p:sldId id="272" r:id="rId25"/>
    <p:sldId id="281" r:id="rId26"/>
    <p:sldId id="280" r:id="rId27"/>
    <p:sldId id="279" r:id="rId28"/>
    <p:sldId id="283" r:id="rId29"/>
    <p:sldId id="284" r:id="rId30"/>
    <p:sldId id="282" r:id="rId31"/>
    <p:sldId id="285" r:id="rId32"/>
    <p:sldId id="286" r:id="rId33"/>
    <p:sldId id="289" r:id="rId34"/>
    <p:sldId id="290" r:id="rId35"/>
    <p:sldId id="288" r:id="rId36"/>
    <p:sldId id="287" r:id="rId37"/>
    <p:sldId id="296" r:id="rId38"/>
    <p:sldId id="292" r:id="rId39"/>
    <p:sldId id="258" r:id="rId40"/>
  </p:sldIdLst>
  <p:sldSz cx="4800600" cy="2697163"/>
  <p:notesSz cx="6858000" cy="9144000"/>
  <p:defaultTextStyle>
    <a:defPPr>
      <a:defRPr lang="en-US"/>
    </a:defPPr>
    <a:lvl1pPr marL="0" algn="l" defTabSz="21419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214198" algn="l" defTabSz="21419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428396" algn="l" defTabSz="21419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642595" algn="l" defTabSz="21419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856793" algn="l" defTabSz="21419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070991" algn="l" defTabSz="21419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285189" algn="l" defTabSz="21419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1499387" algn="l" defTabSz="21419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1713586" algn="l" defTabSz="21419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50">
          <p15:clr>
            <a:srgbClr val="A4A3A4"/>
          </p15:clr>
        </p15:guide>
        <p15:guide id="2" pos="15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hi-7769" initials="a" lastIdx="7" clrIdx="0">
    <p:extLst>
      <p:ext uri="{19B8F6BF-5375-455C-9EA6-DF929625EA0E}">
        <p15:presenceInfo xmlns:p15="http://schemas.microsoft.com/office/powerpoint/2012/main" userId="S-1-5-21-1867688552-3649366528-3325780993-350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42B"/>
    <a:srgbClr val="DCE00B"/>
    <a:srgbClr val="C4C430"/>
    <a:srgbClr val="2658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08" autoAdjust="0"/>
  </p:normalViewPr>
  <p:slideViewPr>
    <p:cSldViewPr snapToGrid="0" snapToObjects="1">
      <p:cViewPr varScale="1">
        <p:scale>
          <a:sx n="210" d="100"/>
          <a:sy n="210" d="100"/>
        </p:scale>
        <p:origin x="586" y="130"/>
      </p:cViewPr>
      <p:guideLst>
        <p:guide orient="horz" pos="850"/>
        <p:guide pos="15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14T15:50:23.299" idx="3">
    <p:pos x="10" y="10"/>
    <p:text>but a quick question – I send a phising email with link or exposed rdp link, user clicks and data storage gets corrupted, but my backup is stored in a different place? In that case?</p:text>
    <p:extLst>
      <p:ext uri="{C676402C-5697-4E1C-873F-D02D1690AC5C}">
        <p15:threadingInfo xmlns:p15="http://schemas.microsoft.com/office/powerpoint/2012/main" timeZoneBias="-330"/>
      </p:ext>
    </p:extLst>
  </p:cm>
  <p:cm authorId="1" dt="2020-10-14T15:51:46.041" idx="4">
    <p:pos x="10" y="146"/>
    <p:text>Having multiple backups both on-site and off-site is a recommended prevention for snake ransomware attack. Although the do say do not rely on on-line backups as attackers will find them and delete them.</p:text>
    <p:extLst>
      <p:ext uri="{C676402C-5697-4E1C-873F-D02D1690AC5C}">
        <p15:threadingInfo xmlns:p15="http://schemas.microsoft.com/office/powerpoint/2012/main" timeZoneBias="-330">
          <p15:parentCm authorId="1" idx="3"/>
        </p15:threadingInfo>
      </p:ext>
    </p:extLst>
  </p:cm>
  <p:cm authorId="1" dt="2020-10-14T16:10:17.875" idx="5">
    <p:pos x="10" y="282"/>
    <p:text>Have also added a typical ransomware chain in slide -3, then showed how SNAKE is more dangerous (slide 5,6). Do let me know your thoughts.</p:text>
    <p:extLst>
      <p:ext uri="{C676402C-5697-4E1C-873F-D02D1690AC5C}">
        <p15:threadingInfo xmlns:p15="http://schemas.microsoft.com/office/powerpoint/2012/main" timeZoneBias="-330">
          <p15:parentCm authorId="1" idx="3"/>
        </p15:threadingInfo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06B1A-0C1F-574D-89CF-DCEB6ABEDBA5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4FD83-E1FA-C746-9F84-442DFC397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43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017ED-C5C1-473A-896D-713A74B0F34E}" type="datetimeFigureOut">
              <a:rPr lang="en-IN" smtClean="0"/>
              <a:t>20-10-2020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2625" y="1143000"/>
            <a:ext cx="54927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9D26A-A400-4415-98F5-F762B18886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2623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Have added a few pointers in each box here</a:t>
            </a:r>
            <a:r>
              <a:rPr lang="en-IN" baseline="0" dirty="0"/>
              <a:t>  showcasing why SNAKE is more dangerous.</a:t>
            </a:r>
          </a:p>
          <a:p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9D26A-A400-4415-98F5-F762B18886CD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9198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9D26A-A400-4415-98F5-F762B18886CD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3172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9D26A-A400-4415-98F5-F762B18886CD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1330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F517-8608-3C44-A9E2-4A397456B86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08AA-66EF-9A4D-B1E8-281742D51D1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" y="1762651"/>
            <a:ext cx="4800592" cy="240478"/>
          </a:xfrm>
        </p:spPr>
        <p:txBody>
          <a:bodyPr>
            <a:noAutofit/>
          </a:bodyPr>
          <a:lstStyle>
            <a:lvl1pPr>
              <a:defRPr sz="1800" b="1"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053046"/>
            <a:ext cx="4800600" cy="213699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  <a:lvl2pPr marL="214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28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2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56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70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85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9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1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00600" cy="269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2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F517-8608-3C44-A9E2-4A397456B86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08AA-66EF-9A4D-B1E8-281742D51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05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480435" y="108012"/>
            <a:ext cx="1080135" cy="23013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0030" y="108012"/>
            <a:ext cx="3160395" cy="23013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F517-8608-3C44-A9E2-4A397456B86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08AA-66EF-9A4D-B1E8-281742D51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46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F517-8608-3C44-A9E2-4A397456B86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08AA-66EF-9A4D-B1E8-281742D51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65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14" y="1733177"/>
            <a:ext cx="4080510" cy="535687"/>
          </a:xfrm>
        </p:spPr>
        <p:txBody>
          <a:bodyPr anchor="t"/>
          <a:lstStyle>
            <a:lvl1pPr algn="l">
              <a:defRPr sz="1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214" y="1143173"/>
            <a:ext cx="4080510" cy="590004"/>
          </a:xfrm>
        </p:spPr>
        <p:txBody>
          <a:bodyPr anchor="b"/>
          <a:lstStyle>
            <a:lvl1pPr marL="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1pPr>
            <a:lvl2pPr marL="21419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2pPr>
            <a:lvl3pPr marL="42839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3pPr>
            <a:lvl4pPr marL="64259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85679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07099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28518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49938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71358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F517-8608-3C44-A9E2-4A397456B86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08AA-66EF-9A4D-B1E8-281742D51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46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0030" y="629338"/>
            <a:ext cx="2120265" cy="1780003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0305" y="629338"/>
            <a:ext cx="2120265" cy="1780003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F517-8608-3C44-A9E2-4A397456B86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08AA-66EF-9A4D-B1E8-281742D51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85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0030" y="603740"/>
            <a:ext cx="2121099" cy="251610"/>
          </a:xfrm>
        </p:spPr>
        <p:txBody>
          <a:bodyPr anchor="b"/>
          <a:lstStyle>
            <a:lvl1pPr marL="0" indent="0">
              <a:buNone/>
              <a:defRPr sz="1100" b="1"/>
            </a:lvl1pPr>
            <a:lvl2pPr marL="214198" indent="0">
              <a:buNone/>
              <a:defRPr sz="900" b="1"/>
            </a:lvl2pPr>
            <a:lvl3pPr marL="428396" indent="0">
              <a:buNone/>
              <a:defRPr sz="800" b="1"/>
            </a:lvl3pPr>
            <a:lvl4pPr marL="642595" indent="0">
              <a:buNone/>
              <a:defRPr sz="700" b="1"/>
            </a:lvl4pPr>
            <a:lvl5pPr marL="856793" indent="0">
              <a:buNone/>
              <a:defRPr sz="700" b="1"/>
            </a:lvl5pPr>
            <a:lvl6pPr marL="1070991" indent="0">
              <a:buNone/>
              <a:defRPr sz="700" b="1"/>
            </a:lvl6pPr>
            <a:lvl7pPr marL="1285189" indent="0">
              <a:buNone/>
              <a:defRPr sz="700" b="1"/>
            </a:lvl7pPr>
            <a:lvl8pPr marL="1499387" indent="0">
              <a:buNone/>
              <a:defRPr sz="700" b="1"/>
            </a:lvl8pPr>
            <a:lvl9pPr marL="1713586" indent="0">
              <a:buNone/>
              <a:defRPr sz="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0030" y="855350"/>
            <a:ext cx="2121099" cy="1553991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38638" y="603740"/>
            <a:ext cx="2121932" cy="251610"/>
          </a:xfrm>
        </p:spPr>
        <p:txBody>
          <a:bodyPr anchor="b"/>
          <a:lstStyle>
            <a:lvl1pPr marL="0" indent="0">
              <a:buNone/>
              <a:defRPr sz="1100" b="1"/>
            </a:lvl1pPr>
            <a:lvl2pPr marL="214198" indent="0">
              <a:buNone/>
              <a:defRPr sz="900" b="1"/>
            </a:lvl2pPr>
            <a:lvl3pPr marL="428396" indent="0">
              <a:buNone/>
              <a:defRPr sz="800" b="1"/>
            </a:lvl3pPr>
            <a:lvl4pPr marL="642595" indent="0">
              <a:buNone/>
              <a:defRPr sz="700" b="1"/>
            </a:lvl4pPr>
            <a:lvl5pPr marL="856793" indent="0">
              <a:buNone/>
              <a:defRPr sz="700" b="1"/>
            </a:lvl5pPr>
            <a:lvl6pPr marL="1070991" indent="0">
              <a:buNone/>
              <a:defRPr sz="700" b="1"/>
            </a:lvl6pPr>
            <a:lvl7pPr marL="1285189" indent="0">
              <a:buNone/>
              <a:defRPr sz="700" b="1"/>
            </a:lvl7pPr>
            <a:lvl8pPr marL="1499387" indent="0">
              <a:buNone/>
              <a:defRPr sz="700" b="1"/>
            </a:lvl8pPr>
            <a:lvl9pPr marL="1713586" indent="0">
              <a:buNone/>
              <a:defRPr sz="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38638" y="855350"/>
            <a:ext cx="2121932" cy="1553991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F517-8608-3C44-A9E2-4A397456B86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08AA-66EF-9A4D-B1E8-281742D51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84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F517-8608-3C44-A9E2-4A397456B86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08AA-66EF-9A4D-B1E8-281742D51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21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F517-8608-3C44-A9E2-4A397456B86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08AA-66EF-9A4D-B1E8-281742D51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56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30" y="107387"/>
            <a:ext cx="1579364" cy="457019"/>
          </a:xfrm>
        </p:spPr>
        <p:txBody>
          <a:bodyPr anchor="b"/>
          <a:lstStyle>
            <a:lvl1pPr algn="l">
              <a:defRPr sz="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6901" y="107387"/>
            <a:ext cx="2683669" cy="2301954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0030" y="564406"/>
            <a:ext cx="1579364" cy="1844935"/>
          </a:xfrm>
        </p:spPr>
        <p:txBody>
          <a:bodyPr/>
          <a:lstStyle>
            <a:lvl1pPr marL="0" indent="0">
              <a:buNone/>
              <a:defRPr sz="700"/>
            </a:lvl1pPr>
            <a:lvl2pPr marL="214198" indent="0">
              <a:buNone/>
              <a:defRPr sz="600"/>
            </a:lvl2pPr>
            <a:lvl3pPr marL="428396" indent="0">
              <a:buNone/>
              <a:defRPr sz="500"/>
            </a:lvl3pPr>
            <a:lvl4pPr marL="642595" indent="0">
              <a:buNone/>
              <a:defRPr sz="400"/>
            </a:lvl4pPr>
            <a:lvl5pPr marL="856793" indent="0">
              <a:buNone/>
              <a:defRPr sz="400"/>
            </a:lvl5pPr>
            <a:lvl6pPr marL="1070991" indent="0">
              <a:buNone/>
              <a:defRPr sz="400"/>
            </a:lvl6pPr>
            <a:lvl7pPr marL="1285189" indent="0">
              <a:buNone/>
              <a:defRPr sz="400"/>
            </a:lvl7pPr>
            <a:lvl8pPr marL="1499387" indent="0">
              <a:buNone/>
              <a:defRPr sz="400"/>
            </a:lvl8pPr>
            <a:lvl9pPr marL="1713586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F517-8608-3C44-A9E2-4A397456B86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08AA-66EF-9A4D-B1E8-281742D51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75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951" y="1888014"/>
            <a:ext cx="2880360" cy="222891"/>
          </a:xfrm>
        </p:spPr>
        <p:txBody>
          <a:bodyPr anchor="b"/>
          <a:lstStyle>
            <a:lvl1pPr algn="l">
              <a:defRPr sz="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0951" y="240996"/>
            <a:ext cx="2880360" cy="1618298"/>
          </a:xfrm>
        </p:spPr>
        <p:txBody>
          <a:bodyPr/>
          <a:lstStyle>
            <a:lvl1pPr marL="0" indent="0">
              <a:buNone/>
              <a:defRPr sz="1500"/>
            </a:lvl1pPr>
            <a:lvl2pPr marL="214198" indent="0">
              <a:buNone/>
              <a:defRPr sz="1300"/>
            </a:lvl2pPr>
            <a:lvl3pPr marL="428396" indent="0">
              <a:buNone/>
              <a:defRPr sz="1100"/>
            </a:lvl3pPr>
            <a:lvl4pPr marL="642595" indent="0">
              <a:buNone/>
              <a:defRPr sz="900"/>
            </a:lvl4pPr>
            <a:lvl5pPr marL="856793" indent="0">
              <a:buNone/>
              <a:defRPr sz="900"/>
            </a:lvl5pPr>
            <a:lvl6pPr marL="1070991" indent="0">
              <a:buNone/>
              <a:defRPr sz="900"/>
            </a:lvl6pPr>
            <a:lvl7pPr marL="1285189" indent="0">
              <a:buNone/>
              <a:defRPr sz="900"/>
            </a:lvl7pPr>
            <a:lvl8pPr marL="1499387" indent="0">
              <a:buNone/>
              <a:defRPr sz="900"/>
            </a:lvl8pPr>
            <a:lvl9pPr marL="1713586" indent="0">
              <a:buNone/>
              <a:defRPr sz="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0951" y="2110905"/>
            <a:ext cx="2880360" cy="316542"/>
          </a:xfrm>
        </p:spPr>
        <p:txBody>
          <a:bodyPr/>
          <a:lstStyle>
            <a:lvl1pPr marL="0" indent="0">
              <a:buNone/>
              <a:defRPr sz="700"/>
            </a:lvl1pPr>
            <a:lvl2pPr marL="214198" indent="0">
              <a:buNone/>
              <a:defRPr sz="600"/>
            </a:lvl2pPr>
            <a:lvl3pPr marL="428396" indent="0">
              <a:buNone/>
              <a:defRPr sz="500"/>
            </a:lvl3pPr>
            <a:lvl4pPr marL="642595" indent="0">
              <a:buNone/>
              <a:defRPr sz="400"/>
            </a:lvl4pPr>
            <a:lvl5pPr marL="856793" indent="0">
              <a:buNone/>
              <a:defRPr sz="400"/>
            </a:lvl5pPr>
            <a:lvl6pPr marL="1070991" indent="0">
              <a:buNone/>
              <a:defRPr sz="400"/>
            </a:lvl6pPr>
            <a:lvl7pPr marL="1285189" indent="0">
              <a:buNone/>
              <a:defRPr sz="400"/>
            </a:lvl7pPr>
            <a:lvl8pPr marL="1499387" indent="0">
              <a:buNone/>
              <a:defRPr sz="400"/>
            </a:lvl8pPr>
            <a:lvl9pPr marL="1713586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F517-8608-3C44-A9E2-4A397456B86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08AA-66EF-9A4D-B1E8-281742D51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02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" y="0"/>
            <a:ext cx="4794956" cy="26971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0030" y="108013"/>
            <a:ext cx="4320540" cy="277907"/>
          </a:xfrm>
          <a:prstGeom prst="rect">
            <a:avLst/>
          </a:prstGeom>
        </p:spPr>
        <p:txBody>
          <a:bodyPr vert="horz" lIns="42840" tIns="21420" rIns="42840" bIns="214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0030" y="570566"/>
            <a:ext cx="4320540" cy="1838775"/>
          </a:xfrm>
          <a:prstGeom prst="rect">
            <a:avLst/>
          </a:prstGeom>
        </p:spPr>
        <p:txBody>
          <a:bodyPr vert="horz" lIns="42840" tIns="21420" rIns="42840" bIns="214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0030" y="2499871"/>
            <a:ext cx="1120140" cy="143599"/>
          </a:xfrm>
          <a:prstGeom prst="rect">
            <a:avLst/>
          </a:prstGeom>
        </p:spPr>
        <p:txBody>
          <a:bodyPr vert="horz" lIns="42840" tIns="21420" rIns="42840" bIns="214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3F517-8608-3C44-A9E2-4A397456B86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0205" y="2499871"/>
            <a:ext cx="1520190" cy="143599"/>
          </a:xfrm>
          <a:prstGeom prst="rect">
            <a:avLst/>
          </a:prstGeom>
        </p:spPr>
        <p:txBody>
          <a:bodyPr vert="horz" lIns="42840" tIns="21420" rIns="42840" bIns="214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40430" y="2499871"/>
            <a:ext cx="1120140" cy="143599"/>
          </a:xfrm>
          <a:prstGeom prst="rect">
            <a:avLst/>
          </a:prstGeom>
        </p:spPr>
        <p:txBody>
          <a:bodyPr vert="horz" lIns="42840" tIns="21420" rIns="42840" bIns="214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F08AA-66EF-9A4D-B1E8-281742D51D1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10255" y="428443"/>
            <a:ext cx="490909" cy="26182"/>
          </a:xfrm>
          <a:prstGeom prst="rect">
            <a:avLst/>
          </a:prstGeom>
          <a:solidFill>
            <a:srgbClr val="F9C6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690" y="2374825"/>
            <a:ext cx="603897" cy="24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6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14198" rtl="0" eaLnBrk="1" latinLnBrk="0" hangingPunct="1">
        <a:spcBef>
          <a:spcPct val="0"/>
        </a:spcBef>
        <a:buNone/>
        <a:defRPr sz="1200" b="0" i="0" kern="1200">
          <a:solidFill>
            <a:schemeClr val="tx1"/>
          </a:solidFill>
          <a:latin typeface="Montserrat" panose="02000505000000020004" pitchFamily="2" charset="0"/>
          <a:ea typeface="+mj-ea"/>
          <a:cs typeface="Montserrat" panose="02000505000000020004" pitchFamily="2" charset="0"/>
        </a:defRPr>
      </a:lvl1pPr>
    </p:titleStyle>
    <p:bodyStyle>
      <a:lvl1pPr marL="160649" indent="-160649" algn="l" defTabSz="214198" rtl="0" eaLnBrk="1" latinLnBrk="0" hangingPunct="1">
        <a:spcBef>
          <a:spcPct val="20000"/>
        </a:spcBef>
        <a:buFont typeface="Arial"/>
        <a:buChar char="•"/>
        <a:defRPr sz="900" b="0" i="0" kern="1200">
          <a:solidFill>
            <a:schemeClr val="tx1"/>
          </a:solidFill>
          <a:latin typeface="Montserrat" panose="02000505000000020004" pitchFamily="2" charset="0"/>
          <a:ea typeface="+mn-ea"/>
          <a:cs typeface="Montserrat" panose="02000505000000020004" pitchFamily="2" charset="0"/>
        </a:defRPr>
      </a:lvl1pPr>
      <a:lvl2pPr marL="348072" indent="-133874" algn="l" defTabSz="214198" rtl="0" eaLnBrk="1" latinLnBrk="0" hangingPunct="1">
        <a:spcBef>
          <a:spcPct val="20000"/>
        </a:spcBef>
        <a:buFont typeface="Arial"/>
        <a:buChar char="–"/>
        <a:defRPr sz="800" b="0" i="0" kern="1200">
          <a:solidFill>
            <a:schemeClr val="tx1"/>
          </a:solidFill>
          <a:latin typeface="Montserrat" panose="02000505000000020004" pitchFamily="2" charset="0"/>
          <a:ea typeface="+mn-ea"/>
          <a:cs typeface="Montserrat" panose="02000505000000020004" pitchFamily="2" charset="0"/>
        </a:defRPr>
      </a:lvl2pPr>
      <a:lvl3pPr marL="535496" indent="-107099" algn="l" defTabSz="214198" rtl="0" eaLnBrk="1" latinLnBrk="0" hangingPunct="1">
        <a:spcBef>
          <a:spcPct val="20000"/>
        </a:spcBef>
        <a:buFont typeface="Arial"/>
        <a:buChar char="•"/>
        <a:defRPr sz="700" b="0" i="0" kern="1200">
          <a:solidFill>
            <a:schemeClr val="tx1"/>
          </a:solidFill>
          <a:latin typeface="Montserrat" panose="02000505000000020004" pitchFamily="2" charset="0"/>
          <a:ea typeface="+mn-ea"/>
          <a:cs typeface="Montserrat" panose="02000505000000020004" pitchFamily="2" charset="0"/>
        </a:defRPr>
      </a:lvl3pPr>
      <a:lvl4pPr marL="749694" indent="-107099" algn="l" defTabSz="214198" rtl="0" eaLnBrk="1" latinLnBrk="0" hangingPunct="1">
        <a:spcBef>
          <a:spcPct val="20000"/>
        </a:spcBef>
        <a:buFont typeface="Arial"/>
        <a:buChar char="–"/>
        <a:defRPr sz="700" b="0" i="0" kern="1200">
          <a:solidFill>
            <a:schemeClr val="tx1"/>
          </a:solidFill>
          <a:latin typeface="Montserrat" panose="02000505000000020004" pitchFamily="2" charset="0"/>
          <a:ea typeface="+mn-ea"/>
          <a:cs typeface="Montserrat" panose="02000505000000020004" pitchFamily="2" charset="0"/>
        </a:defRPr>
      </a:lvl4pPr>
      <a:lvl5pPr marL="963892" indent="-107099" algn="l" defTabSz="214198" rtl="0" eaLnBrk="1" latinLnBrk="0" hangingPunct="1">
        <a:spcBef>
          <a:spcPct val="20000"/>
        </a:spcBef>
        <a:buFont typeface="Arial"/>
        <a:buChar char="»"/>
        <a:defRPr sz="600" b="0" i="0" kern="1200">
          <a:solidFill>
            <a:schemeClr val="tx1"/>
          </a:solidFill>
          <a:latin typeface="Montserrat" panose="02000505000000020004" pitchFamily="2" charset="0"/>
          <a:ea typeface="+mn-ea"/>
          <a:cs typeface="Montserrat" panose="02000505000000020004" pitchFamily="2" charset="0"/>
        </a:defRPr>
      </a:lvl5pPr>
      <a:lvl6pPr marL="1178090" indent="-107099" algn="l" defTabSz="214198" rtl="0" eaLnBrk="1" latinLnBrk="0" hangingPunct="1">
        <a:spcBef>
          <a:spcPct val="2000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92288" indent="-107099" algn="l" defTabSz="214198" rtl="0" eaLnBrk="1" latinLnBrk="0" hangingPunct="1">
        <a:spcBef>
          <a:spcPct val="2000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6487" indent="-107099" algn="l" defTabSz="214198" rtl="0" eaLnBrk="1" latinLnBrk="0" hangingPunct="1">
        <a:spcBef>
          <a:spcPct val="2000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0685" indent="-107099" algn="l" defTabSz="214198" rtl="0" eaLnBrk="1" latinLnBrk="0" hangingPunct="1">
        <a:spcBef>
          <a:spcPct val="2000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419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14198" algn="l" defTabSz="21419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428396" algn="l" defTabSz="21419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42595" algn="l" defTabSz="21419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856793" algn="l" defTabSz="21419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070991" algn="l" defTabSz="21419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285189" algn="l" defTabSz="21419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499387" algn="l" defTabSz="21419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713586" algn="l" defTabSz="21419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1ZRR4H/status/1270066266137559042?s=2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nakedsecurity.sophos.com/2020/01/13/snake-alert-this-ransomware-is-not-a-game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nageengine.com/log-management/cyber-security-awareness.html" TargetMode="External"/><Relationship Id="rId2" Type="http://schemas.openxmlformats.org/officeDocument/2006/relationships/hyperlink" Target="https://download.manageengine.com/log-management/cyber-security-awareness/ebook-ransomware-demystified-snak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ogs.manageengine.com/it-security/2020/07/07/telecommunications-giant-reveals-an-active-directory-server-breach-what-can-we-learn-from-it.html" TargetMode="External"/><Relationship Id="rId5" Type="http://schemas.openxmlformats.org/officeDocument/2006/relationships/hyperlink" Target="https://blogs.manageengine.com/it-security/2020/04/22/breaking-down-the-san-francisco-airport-hack.html" TargetMode="External"/><Relationship Id="rId4" Type="http://schemas.openxmlformats.org/officeDocument/2006/relationships/hyperlink" Target="https://blogs.manageengine.com/it-security/2020/07/30/unfolding-the-twitter-security-incident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hyperlink" Target="https://www.dragos.com/blog/industry-news/ekans-ransomware-and-ics-operation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1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comments" Target="../comments/comment1.xml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369" y="1086455"/>
            <a:ext cx="4433862" cy="289273"/>
          </a:xfrm>
        </p:spPr>
        <p:txBody>
          <a:bodyPr/>
          <a:lstStyle/>
          <a:p>
            <a:pPr algn="ctr"/>
            <a:r>
              <a:rPr lang="en-US" sz="1300" b="0" dirty="0">
                <a:solidFill>
                  <a:srgbClr val="F9C42B"/>
                </a:solidFill>
                <a:latin typeface="Montserrat" panose="02000505000000020004" pitchFamily="2" charset="0"/>
                <a:cs typeface="Museo Sans 700"/>
              </a:rPr>
              <a:t>Combating snake, a new type of ransomware: Detection and mitigation strategy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69122"/>
            <a:ext cx="4800602" cy="199081"/>
          </a:xfrm>
        </p:spPr>
        <p:txBody>
          <a:bodyPr>
            <a:normAutofit/>
          </a:bodyPr>
          <a:lstStyle/>
          <a:p>
            <a:r>
              <a:rPr lang="en-US" sz="900" dirty="0">
                <a:solidFill>
                  <a:schemeClr val="accent1">
                    <a:lumMod val="20000"/>
                    <a:lumOff val="80000"/>
                  </a:schemeClr>
                </a:solidFill>
                <a:latin typeface="Montserrat" panose="02000505000000020004" pitchFamily="2" charset="0"/>
                <a:cs typeface="Museo Sans 500"/>
              </a:rPr>
              <a:t>abi@manageengine.com</a:t>
            </a:r>
          </a:p>
        </p:txBody>
      </p:sp>
      <p:pic>
        <p:nvPicPr>
          <p:cNvPr id="5" name="Picture 4" descr="ADSoluti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44" y="124352"/>
            <a:ext cx="783190" cy="2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66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1200" dirty="0"/>
              <a:t>RDP is a main entry point for intrusion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030" y="551515"/>
            <a:ext cx="4320540" cy="1838775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IN" sz="750" dirty="0"/>
              <a:t>Unlike traditional ransomware, SNAKE is a targeted ransomware. It does not rely on phishing emails or malicious removable drives to intrude. </a:t>
            </a:r>
          </a:p>
          <a:p>
            <a:pPr>
              <a:lnSpc>
                <a:spcPct val="150000"/>
              </a:lnSpc>
            </a:pPr>
            <a:endParaRPr lang="en-IN" sz="750" dirty="0"/>
          </a:p>
          <a:p>
            <a:pPr>
              <a:lnSpc>
                <a:spcPct val="150000"/>
              </a:lnSpc>
            </a:pPr>
            <a:r>
              <a:rPr lang="en-IN" sz="750" dirty="0"/>
              <a:t>Companies such as Honda and ENEL were subject to this ransomware attack due to exposed RDP credentials, </a:t>
            </a:r>
          </a:p>
          <a:p>
            <a:pPr>
              <a:lnSpc>
                <a:spcPct val="150000"/>
              </a:lnSpc>
            </a:pPr>
            <a:endParaRPr lang="en-IN" sz="750" dirty="0"/>
          </a:p>
          <a:p>
            <a:pPr lvl="1">
              <a:lnSpc>
                <a:spcPct val="150000"/>
              </a:lnSpc>
            </a:pPr>
            <a:r>
              <a:rPr lang="en-IN" sz="750" dirty="0">
                <a:hlinkClick r:id="rId3"/>
              </a:rPr>
              <a:t>RDP Exposed: /AGL632956.jpn.mds.honda.com</a:t>
            </a:r>
          </a:p>
          <a:p>
            <a:pPr lvl="1">
              <a:lnSpc>
                <a:spcPct val="150000"/>
              </a:lnSpc>
            </a:pPr>
            <a:r>
              <a:rPr lang="en-IN" sz="750" dirty="0">
                <a:hlinkClick r:id="rId3"/>
              </a:rPr>
              <a:t>RDP Exposed: /IT000001429258.enelint.global</a:t>
            </a:r>
            <a:endParaRPr lang="en-IN" sz="750" dirty="0"/>
          </a:p>
          <a:p>
            <a:pPr lvl="1">
              <a:lnSpc>
                <a:spcPct val="150000"/>
              </a:lnSpc>
            </a:pPr>
            <a:endParaRPr lang="en-IN" sz="750" dirty="0"/>
          </a:p>
          <a:p>
            <a:pPr>
              <a:lnSpc>
                <a:spcPct val="150000"/>
              </a:lnSpc>
            </a:pPr>
            <a:r>
              <a:rPr lang="en-IN" sz="750" dirty="0"/>
              <a:t>The SNAKE perpetrator already has target rich knowledge (about the server), </a:t>
            </a:r>
            <a:r>
              <a:rPr lang="en-IN" sz="750" u="sng" dirty="0"/>
              <a:t>even before launching the attack.  </a:t>
            </a:r>
          </a:p>
          <a:p>
            <a:pPr marL="214198" lvl="1" indent="0">
              <a:lnSpc>
                <a:spcPct val="150000"/>
              </a:lnSpc>
              <a:buNone/>
            </a:pPr>
            <a:endParaRPr lang="en-IN" sz="750" dirty="0"/>
          </a:p>
          <a:p>
            <a:pPr marL="214198" lvl="1" indent="0">
              <a:lnSpc>
                <a:spcPct val="150000"/>
              </a:lnSpc>
              <a:buNone/>
            </a:pPr>
            <a:endParaRPr lang="en-IN" sz="750" dirty="0"/>
          </a:p>
          <a:p>
            <a:pPr>
              <a:lnSpc>
                <a:spcPct val="150000"/>
              </a:lnSpc>
            </a:pPr>
            <a:endParaRPr lang="en-IN" sz="750" dirty="0"/>
          </a:p>
          <a:p>
            <a:pPr>
              <a:lnSpc>
                <a:spcPct val="150000"/>
              </a:lnSpc>
            </a:pPr>
            <a:endParaRPr lang="en-IN" sz="750" dirty="0"/>
          </a:p>
          <a:p>
            <a:pPr>
              <a:lnSpc>
                <a:spcPct val="150000"/>
              </a:lnSpc>
            </a:pPr>
            <a:endParaRPr lang="en-IN" sz="750" dirty="0"/>
          </a:p>
          <a:p>
            <a:pPr>
              <a:lnSpc>
                <a:spcPct val="150000"/>
              </a:lnSpc>
            </a:pPr>
            <a:endParaRPr lang="en-IN" sz="750" dirty="0"/>
          </a:p>
          <a:p>
            <a:pPr>
              <a:lnSpc>
                <a:spcPct val="150000"/>
              </a:lnSpc>
            </a:pPr>
            <a:endParaRPr lang="en-IN" sz="750" dirty="0"/>
          </a:p>
          <a:p>
            <a:pPr>
              <a:lnSpc>
                <a:spcPct val="150000"/>
              </a:lnSpc>
            </a:pPr>
            <a:endParaRPr lang="en-IN" sz="750" dirty="0"/>
          </a:p>
        </p:txBody>
      </p:sp>
    </p:spTree>
    <p:extLst>
      <p:ext uri="{BB962C8B-B14F-4D97-AF65-F5344CB8AC3E}">
        <p14:creationId xmlns:p14="http://schemas.microsoft.com/office/powerpoint/2010/main" val="1603547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1200" dirty="0"/>
              <a:t>External DNS recon to find details of the target domain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65"/>
          <a:stretch/>
        </p:blipFill>
        <p:spPr>
          <a:xfrm>
            <a:off x="1217878" y="585822"/>
            <a:ext cx="1925337" cy="31805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49"/>
          <a:stretch/>
        </p:blipFill>
        <p:spPr>
          <a:xfrm>
            <a:off x="1275647" y="1154058"/>
            <a:ext cx="1809800" cy="1310649"/>
          </a:xfrm>
          <a:prstGeom prst="rect">
            <a:avLst/>
          </a:prstGeom>
        </p:spPr>
      </p:pic>
      <p:cxnSp>
        <p:nvCxnSpPr>
          <p:cNvPr id="6" name="Straight Arrow Connector 29"/>
          <p:cNvCxnSpPr/>
          <p:nvPr/>
        </p:nvCxnSpPr>
        <p:spPr>
          <a:xfrm>
            <a:off x="2109226" y="951377"/>
            <a:ext cx="0" cy="152400"/>
          </a:xfrm>
          <a:prstGeom prst="line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905090" y="1226773"/>
            <a:ext cx="275456" cy="8860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2180546" y="591602"/>
            <a:ext cx="275456" cy="502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1816683" y="668717"/>
            <a:ext cx="292543" cy="458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5000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1200" dirty="0"/>
              <a:t>Windows external RDP port brute-force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750" dirty="0"/>
              <a:t>Cyber attackers have taken advantage of </a:t>
            </a:r>
            <a:r>
              <a:rPr lang="en-US" sz="750" dirty="0" err="1"/>
              <a:t>sysadmins</a:t>
            </a:r>
            <a:r>
              <a:rPr lang="en-US" sz="750" dirty="0"/>
              <a:t> working remotely and are dedicating more resources to scanning for the standard </a:t>
            </a:r>
            <a:r>
              <a:rPr lang="en-US" sz="750" dirty="0">
                <a:solidFill>
                  <a:srgbClr val="FF0000"/>
                </a:solidFill>
              </a:rPr>
              <a:t>RDP port 3389 </a:t>
            </a:r>
            <a:r>
              <a:rPr lang="en-US" sz="750" dirty="0"/>
              <a:t>to see what has been exposed.</a:t>
            </a:r>
          </a:p>
          <a:p>
            <a:endParaRPr lang="en-US" dirty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43"/>
          <a:stretch/>
        </p:blipFill>
        <p:spPr>
          <a:xfrm>
            <a:off x="446378" y="1447970"/>
            <a:ext cx="3770646" cy="6845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1638" y="2235978"/>
            <a:ext cx="257498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600" dirty="0">
                <a:latin typeface="Montserrat" panose="02000505000000020004" pitchFamily="2" charset="0"/>
              </a:rPr>
              <a:t>Windows remote desktop external brute force</a:t>
            </a:r>
          </a:p>
        </p:txBody>
      </p:sp>
      <p:sp>
        <p:nvSpPr>
          <p:cNvPr id="9" name="Rectangle 8"/>
          <p:cNvSpPr/>
          <p:nvPr/>
        </p:nvSpPr>
        <p:spPr>
          <a:xfrm>
            <a:off x="1648423" y="1461648"/>
            <a:ext cx="188912" cy="7227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8" descr="C:\Users\abhi-7769\Downloads\pngfind.com-balloons-icon-png-340067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5598" y="986131"/>
            <a:ext cx="676856" cy="4512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567311" y="962416"/>
            <a:ext cx="7734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500" dirty="0">
                <a:latin typeface="Montserrat" panose="02000505000000020004" pitchFamily="2" charset="0"/>
                <a:ea typeface="Source Sans Pro" pitchFamily="34" charset="0"/>
              </a:rPr>
              <a:t>Should always be open for connecting via RDP to any server</a:t>
            </a:r>
            <a:endParaRPr lang="en-US" sz="500" dirty="0">
              <a:latin typeface="Montserrat" panose="02000505000000020004" pitchFamily="2" charset="0"/>
              <a:ea typeface="Source Sans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265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" y="114038"/>
            <a:ext cx="4680585" cy="277907"/>
          </a:xfrm>
        </p:spPr>
        <p:txBody>
          <a:bodyPr/>
          <a:lstStyle/>
          <a:p>
            <a:r>
              <a:rPr lang="en-IN" sz="1200" dirty="0"/>
              <a:t>Compromised endpoint? Extract RDP creds from memory!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08" y="932076"/>
            <a:ext cx="1416670" cy="1142142"/>
          </a:xfrm>
          <a:prstGeom prst="rect">
            <a:avLst/>
          </a:prstGeom>
        </p:spPr>
      </p:pic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"/>
          <a:stretch/>
        </p:blipFill>
        <p:spPr>
          <a:xfrm>
            <a:off x="2239546" y="1001044"/>
            <a:ext cx="2207126" cy="10260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30525" y="1441450"/>
            <a:ext cx="311150" cy="952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3003550" y="1803400"/>
            <a:ext cx="311150" cy="952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2526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“targeting’’ behaviour of SNAKE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030" y="615016"/>
            <a:ext cx="4320540" cy="18387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740" dirty="0"/>
              <a:t>Specific-domain name resolution is checked, for instance</a:t>
            </a:r>
          </a:p>
          <a:p>
            <a:pPr lvl="1">
              <a:lnSpc>
                <a:spcPct val="150000"/>
              </a:lnSpc>
            </a:pPr>
            <a:r>
              <a:rPr lang="en-US" sz="740" dirty="0">
                <a:solidFill>
                  <a:srgbClr val="FF0000"/>
                </a:solidFill>
              </a:rPr>
              <a:t>MDS[. ]HONDA[. ]COM</a:t>
            </a:r>
          </a:p>
          <a:p>
            <a:pPr marL="214198" lvl="1" indent="0">
              <a:lnSpc>
                <a:spcPct val="150000"/>
              </a:lnSpc>
              <a:buNone/>
            </a:pPr>
            <a:endParaRPr lang="en-US" sz="740" dirty="0"/>
          </a:p>
          <a:p>
            <a:pPr>
              <a:lnSpc>
                <a:spcPct val="150000"/>
              </a:lnSpc>
            </a:pPr>
            <a:r>
              <a:rPr lang="en-US" sz="740" dirty="0"/>
              <a:t>SNAKE also checks name resolution for the above domain is equal to the following IP address, </a:t>
            </a:r>
          </a:p>
          <a:p>
            <a:pPr lvl="1">
              <a:lnSpc>
                <a:spcPct val="150000"/>
              </a:lnSpc>
            </a:pPr>
            <a:r>
              <a:rPr lang="en-US" sz="740" dirty="0">
                <a:solidFill>
                  <a:srgbClr val="FF0000"/>
                </a:solidFill>
              </a:rPr>
              <a:t>170[.]108[.]71[.]15</a:t>
            </a:r>
          </a:p>
          <a:p>
            <a:pPr lvl="1">
              <a:lnSpc>
                <a:spcPct val="150000"/>
              </a:lnSpc>
            </a:pPr>
            <a:endParaRPr lang="en-US" sz="740" dirty="0"/>
          </a:p>
          <a:p>
            <a:pPr>
              <a:lnSpc>
                <a:spcPct val="150000"/>
              </a:lnSpc>
            </a:pPr>
            <a:r>
              <a:rPr lang="en-US" sz="740" dirty="0"/>
              <a:t>If not equal, it will terminate the operation. SNAKE also  registers a mutex called "EKANS" to compromised systems, this prevents multiple infections.</a:t>
            </a:r>
          </a:p>
        </p:txBody>
      </p:sp>
    </p:spTree>
    <p:extLst>
      <p:ext uri="{BB962C8B-B14F-4D97-AF65-F5344CB8AC3E}">
        <p14:creationId xmlns:p14="http://schemas.microsoft.com/office/powerpoint/2010/main" val="2231462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2" b="28231"/>
          <a:stretch/>
        </p:blipFill>
        <p:spPr>
          <a:xfrm>
            <a:off x="158750" y="379414"/>
            <a:ext cx="4537210" cy="1676399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93787" y="2137010"/>
            <a:ext cx="2910334" cy="35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tserrat" panose="02000505000000020004" pitchFamily="2" charset="0"/>
              </a:rPr>
              <a:t> In case the domain cannot be resolved, errors are returned to </a:t>
            </a:r>
            <a:r>
              <a:rPr kumimoji="0" lang="en-US" altLang="en-US" sz="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Montserrat" panose="02000505000000020004" pitchFamily="2" charset="0"/>
              </a:rPr>
              <a:t>GetAddrInfoW</a:t>
            </a:r>
            <a:r>
              <a:rPr kumimoji="0" lang="en-US" altLang="en-US" sz="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tserrat" panose="02000505000000020004" pitchFamily="2" charset="0"/>
              </a:rPr>
              <a:t> function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tserrat" panose="02000505000000020004" pitchFamily="2" charset="0"/>
              </a:rPr>
              <a:t>, SNAKE stops working and terminates.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200050500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2486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30" y="1232555"/>
            <a:ext cx="4320540" cy="277907"/>
          </a:xfrm>
        </p:spPr>
        <p:txBody>
          <a:bodyPr/>
          <a:lstStyle/>
          <a:p>
            <a:r>
              <a:rPr lang="en-IN" sz="1000" dirty="0">
                <a:solidFill>
                  <a:srgbClr val="FF0000"/>
                </a:solidFill>
              </a:rPr>
              <a:t>#2: </a:t>
            </a:r>
            <a:r>
              <a:rPr lang="en-IN" sz="1000" dirty="0"/>
              <a:t>Establishing foothold and blocking all communication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137" y="0"/>
            <a:ext cx="652463" cy="65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9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Disabling firewall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750" dirty="0"/>
              <a:t>Once SNAKE realizes it is a good operating environment, it modifies Windows firewall settings.</a:t>
            </a:r>
          </a:p>
          <a:p>
            <a:endParaRPr lang="en-US" dirty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" t="30365" b="1"/>
          <a:stretch/>
        </p:blipFill>
        <p:spPr>
          <a:xfrm>
            <a:off x="240030" y="1106094"/>
            <a:ext cx="4095750" cy="767717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07658" y="2048472"/>
            <a:ext cx="4335780" cy="419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750" dirty="0">
                <a:latin typeface="Montserrat" panose="02000505000000020004" pitchFamily="2" charset="0"/>
              </a:rPr>
              <a:t>The command above is passed to </a:t>
            </a:r>
            <a:r>
              <a:rPr lang="en-IN" sz="750" b="1" dirty="0">
                <a:latin typeface="Montserrat" panose="02000505000000020004" pitchFamily="2" charset="0"/>
              </a:rPr>
              <a:t>netsh.exe</a:t>
            </a:r>
            <a:r>
              <a:rPr lang="en-IN" sz="750" dirty="0">
                <a:latin typeface="Montserrat" panose="02000505000000020004" pitchFamily="2" charset="0"/>
              </a:rPr>
              <a:t>, a network tool in Windows, which used to block all incoming and outgoing connections for all profiles.</a:t>
            </a:r>
          </a:p>
        </p:txBody>
      </p:sp>
      <p:pic>
        <p:nvPicPr>
          <p:cNvPr id="7" name="Picture 6" descr="C:\Users\abhi-7769\Downloads\pngfind.com-balloons-icon-png-340067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1905" y="889432"/>
            <a:ext cx="914400" cy="381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840480" y="913892"/>
            <a:ext cx="990600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lvl="0" algn="l" rtl="0">
              <a:defRPr lang="en-US" sz="800" dirty="0">
                <a:solidFill>
                  <a:schemeClr val="tx1"/>
                </a:solidFill>
                <a:latin typeface="+mn-lt"/>
              </a:defRPr>
            </a:lvl1pPr>
            <a:lvl2pPr marL="214198" lvl="1" algn="l" rtl="0">
              <a:defRPr lang="en-US" sz="800" dirty="0">
                <a:solidFill>
                  <a:schemeClr val="tx1"/>
                </a:solidFill>
                <a:latin typeface="+mn-lt"/>
              </a:defRPr>
            </a:lvl2pPr>
            <a:lvl3pPr marL="428396" lvl="2" algn="l" rtl="0">
              <a:defRPr lang="en-US" sz="800" dirty="0">
                <a:solidFill>
                  <a:schemeClr val="tx1"/>
                </a:solidFill>
                <a:latin typeface="+mn-lt"/>
              </a:defRPr>
            </a:lvl3pPr>
            <a:lvl4pPr marL="642595" lvl="3" algn="l" rtl="0">
              <a:defRPr lang="en-US" sz="800" dirty="0">
                <a:solidFill>
                  <a:schemeClr val="tx1"/>
                </a:solidFill>
                <a:latin typeface="+mn-lt"/>
              </a:defRPr>
            </a:lvl4pPr>
            <a:lvl5pPr marL="856793" lvl="4" algn="l" rtl="0">
              <a:defRPr lang="en-US" sz="800" dirty="0">
                <a:solidFill>
                  <a:schemeClr val="tx1"/>
                </a:solidFill>
                <a:latin typeface="+mn-lt"/>
              </a:defRPr>
            </a:lvl5pPr>
            <a:lvl6pPr marL="1070991" lvl="5" algn="l" rtl="0">
              <a:defRPr lang="en-US" sz="800" dirty="0">
                <a:solidFill>
                  <a:schemeClr val="tx1"/>
                </a:solidFill>
                <a:latin typeface="+mn-lt"/>
              </a:defRPr>
            </a:lvl6pPr>
            <a:lvl7pPr marL="1285189" lvl="6" algn="l" rtl="0">
              <a:defRPr lang="en-US" sz="800" dirty="0">
                <a:solidFill>
                  <a:schemeClr val="tx1"/>
                </a:solidFill>
                <a:latin typeface="+mn-lt"/>
              </a:defRPr>
            </a:lvl7pPr>
            <a:lvl8pPr marL="1499387" lvl="7" algn="l" rtl="0">
              <a:defRPr lang="en-US" sz="800" dirty="0">
                <a:solidFill>
                  <a:schemeClr val="tx1"/>
                </a:solidFill>
                <a:latin typeface="+mn-lt"/>
              </a:defRPr>
            </a:lvl8pPr>
            <a:lvl9pPr marL="1713586" lvl="8" algn="l" rtl="0">
              <a:defRPr lang="en-US" sz="800" dirty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IN" sz="500" dirty="0">
                <a:latin typeface="Montserrat" pitchFamily="2" charset="0"/>
                <a:ea typeface="Source Sans Pro" pitchFamily="34" charset="0"/>
              </a:rPr>
              <a:t>This phenomenon is unique to SNAKE!</a:t>
            </a:r>
            <a:endParaRPr lang="en-US" sz="500" dirty="0">
              <a:latin typeface="Montserrat" pitchFamily="2" charset="0"/>
              <a:ea typeface="Source Sans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736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But hold on. There is a catch!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8592" y="596822"/>
            <a:ext cx="4493896" cy="183877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750" dirty="0"/>
              <a:t>The Windows firewall operation by </a:t>
            </a:r>
            <a:r>
              <a:rPr lang="en-US" sz="750" b="1" dirty="0"/>
              <a:t>netsh.exe</a:t>
            </a:r>
            <a:r>
              <a:rPr lang="en-US" sz="750" dirty="0"/>
              <a:t> requires </a:t>
            </a:r>
            <a:r>
              <a:rPr lang="en-US" sz="750" dirty="0">
                <a:solidFill>
                  <a:srgbClr val="FF0000"/>
                </a:solidFill>
              </a:rPr>
              <a:t>administrator’s privileges/system privileges. </a:t>
            </a:r>
          </a:p>
          <a:p>
            <a:pPr marL="0" indent="0">
              <a:buNone/>
            </a:pPr>
            <a:endParaRPr lang="en-US" sz="750" dirty="0"/>
          </a:p>
          <a:p>
            <a:pPr>
              <a:lnSpc>
                <a:spcPct val="150000"/>
              </a:lnSpc>
            </a:pPr>
            <a:r>
              <a:rPr lang="en-US" sz="750" dirty="0"/>
              <a:t>There is no function in SNAKE to escalate privileges when it is executed with user privileges. </a:t>
            </a:r>
          </a:p>
          <a:p>
            <a:pPr marL="0" indent="0">
              <a:buNone/>
            </a:pPr>
            <a:endParaRPr lang="en-US" sz="750" dirty="0"/>
          </a:p>
          <a:p>
            <a:pPr>
              <a:lnSpc>
                <a:spcPct val="150000"/>
              </a:lnSpc>
            </a:pPr>
            <a:r>
              <a:rPr lang="en-US" sz="750" dirty="0"/>
              <a:t> This is evidence that this specimen may have been developed under the assumption that it is </a:t>
            </a:r>
            <a:r>
              <a:rPr lang="en-US" sz="750" dirty="0">
                <a:solidFill>
                  <a:srgbClr val="FF0000"/>
                </a:solidFill>
                <a:hlinkClick r:id="rId2"/>
              </a:rPr>
              <a:t>executed with admin privileges from the beginning. </a:t>
            </a:r>
            <a:endParaRPr lang="en-US" sz="75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IN" sz="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75" y="49072"/>
            <a:ext cx="415131" cy="41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78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SNAKE spreads through the domain controller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800" dirty="0"/>
              <a:t>Since admin privileges are already obtained, the attacked company’s domain controller is used to spread the ransomware across the local network.</a:t>
            </a:r>
          </a:p>
          <a:p>
            <a:pPr>
              <a:lnSpc>
                <a:spcPct val="150000"/>
              </a:lnSpc>
            </a:pPr>
            <a:endParaRPr lang="en-US" sz="8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800" dirty="0">
                <a:solidFill>
                  <a:srgbClr val="FF0000"/>
                </a:solidFill>
              </a:rPr>
              <a:t>Spreads from domain policy script folder </a:t>
            </a:r>
            <a:r>
              <a:rPr lang="en-IN" sz="800" b="1" dirty="0">
                <a:solidFill>
                  <a:srgbClr val="FF0000"/>
                </a:solidFill>
              </a:rPr>
              <a:t>(SYSVOL)\</a:t>
            </a:r>
            <a:r>
              <a:rPr lang="en-IN" sz="800" b="1" dirty="0" err="1">
                <a:solidFill>
                  <a:srgbClr val="FF0000"/>
                </a:solidFill>
              </a:rPr>
              <a:t>domainname</a:t>
            </a:r>
            <a:r>
              <a:rPr lang="en-IN" sz="800" b="1" dirty="0">
                <a:solidFill>
                  <a:srgbClr val="FF0000"/>
                </a:solidFill>
              </a:rPr>
              <a:t>\scripts) </a:t>
            </a:r>
            <a:r>
              <a:rPr lang="en-IN" sz="800" dirty="0">
                <a:solidFill>
                  <a:srgbClr val="FF0000"/>
                </a:solidFill>
              </a:rPr>
              <a:t>. These files were found in the domain policy script folders: </a:t>
            </a:r>
          </a:p>
          <a:p>
            <a:pPr lvl="2">
              <a:lnSpc>
                <a:spcPct val="150000"/>
              </a:lnSpc>
            </a:pPr>
            <a:r>
              <a:rPr lang="en-IN" sz="800" dirty="0">
                <a:solidFill>
                  <a:srgbClr val="FF0000"/>
                </a:solidFill>
              </a:rPr>
              <a:t>nmon.exe</a:t>
            </a:r>
          </a:p>
          <a:p>
            <a:pPr lvl="2">
              <a:lnSpc>
                <a:spcPct val="150000"/>
              </a:lnSpc>
            </a:pPr>
            <a:r>
              <a:rPr lang="en-IN" sz="800" dirty="0">
                <a:solidFill>
                  <a:srgbClr val="FF0000"/>
                </a:solidFill>
              </a:rPr>
              <a:t>nmon.bat</a:t>
            </a:r>
          </a:p>
          <a:p>
            <a:pPr lvl="2">
              <a:lnSpc>
                <a:spcPct val="150000"/>
              </a:lnSpc>
            </a:pPr>
            <a:r>
              <a:rPr lang="en-IN" sz="800" dirty="0">
                <a:solidFill>
                  <a:srgbClr val="FF0000"/>
                </a:solidFill>
              </a:rPr>
              <a:t>KB3020369.exe</a:t>
            </a:r>
          </a:p>
          <a:p>
            <a:pPr marL="0" indent="0">
              <a:lnSpc>
                <a:spcPct val="150000"/>
              </a:lnSpc>
              <a:buNone/>
            </a:pPr>
            <a:endParaRPr lang="en-IN" sz="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00" y="1613210"/>
            <a:ext cx="738981" cy="73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68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focus is on ransomware –But it doesn’t end there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en-IN" sz="800" b="1" dirty="0"/>
              <a:t>Here are some resources you will definitely find useful.</a:t>
            </a:r>
            <a:endParaRPr lang="en-IN" sz="800" b="1" dirty="0">
              <a:hlinkClick r:id="rId2"/>
            </a:endParaRPr>
          </a:p>
          <a:p>
            <a:pPr>
              <a:lnSpc>
                <a:spcPct val="250000"/>
              </a:lnSpc>
            </a:pPr>
            <a:r>
              <a:rPr lang="en-IN" sz="800" dirty="0">
                <a:hlinkClick r:id="rId2"/>
              </a:rPr>
              <a:t>Ransomware demystified </a:t>
            </a:r>
            <a:r>
              <a:rPr lang="en-IN" sz="800" dirty="0" err="1">
                <a:hlinkClick r:id="rId2"/>
              </a:rPr>
              <a:t>ebook</a:t>
            </a:r>
            <a:r>
              <a:rPr lang="en-IN" sz="800" dirty="0">
                <a:hlinkClick r:id="rId2"/>
              </a:rPr>
              <a:t> – With special focus on SNAKE ransomware</a:t>
            </a:r>
            <a:endParaRPr lang="en-IN" sz="800" dirty="0"/>
          </a:p>
          <a:p>
            <a:pPr>
              <a:lnSpc>
                <a:spcPct val="250000"/>
              </a:lnSpc>
            </a:pPr>
            <a:r>
              <a:rPr lang="en-IN" sz="800" dirty="0">
                <a:hlinkClick r:id="rId3"/>
              </a:rPr>
              <a:t>Become cyber aware now</a:t>
            </a:r>
            <a:endParaRPr lang="en-IN" sz="800" dirty="0"/>
          </a:p>
          <a:p>
            <a:pPr>
              <a:lnSpc>
                <a:spcPct val="170000"/>
              </a:lnSpc>
            </a:pPr>
            <a:r>
              <a:rPr lang="en-IN" sz="800" dirty="0"/>
              <a:t>Behind the scenes of the most devastating breaches in 2020.</a:t>
            </a:r>
          </a:p>
          <a:p>
            <a:pPr lvl="1">
              <a:lnSpc>
                <a:spcPct val="170000"/>
              </a:lnSpc>
            </a:pPr>
            <a:r>
              <a:rPr lang="en-IN" sz="700" dirty="0">
                <a:hlinkClick r:id="rId4"/>
              </a:rPr>
              <a:t>Twitter security hack </a:t>
            </a:r>
            <a:endParaRPr lang="en-IN" sz="700" dirty="0"/>
          </a:p>
          <a:p>
            <a:pPr lvl="1">
              <a:lnSpc>
                <a:spcPct val="170000"/>
              </a:lnSpc>
            </a:pPr>
            <a:r>
              <a:rPr lang="en-IN" sz="700" dirty="0">
                <a:hlinkClick r:id="rId5"/>
              </a:rPr>
              <a:t>San Francisco airport website hack </a:t>
            </a:r>
            <a:endParaRPr lang="en-IN" sz="700" dirty="0"/>
          </a:p>
          <a:p>
            <a:pPr lvl="1">
              <a:lnSpc>
                <a:spcPct val="170000"/>
              </a:lnSpc>
            </a:pPr>
            <a:r>
              <a:rPr lang="en-IN" sz="700" dirty="0">
                <a:hlinkClick r:id="rId6"/>
              </a:rPr>
              <a:t>The NTT Active Directory server hack </a:t>
            </a:r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59611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30" y="1232555"/>
            <a:ext cx="4320540" cy="277907"/>
          </a:xfrm>
        </p:spPr>
        <p:txBody>
          <a:bodyPr/>
          <a:lstStyle/>
          <a:p>
            <a:r>
              <a:rPr lang="en-IN" sz="1000" dirty="0">
                <a:solidFill>
                  <a:srgbClr val="FF0000"/>
                </a:solidFill>
              </a:rPr>
              <a:t>#3: </a:t>
            </a:r>
            <a:r>
              <a:rPr lang="en-IN" sz="1000" dirty="0"/>
              <a:t>Killing multiple processes and backup destruction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118" y="152400"/>
            <a:ext cx="512763" cy="5127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428" y="336710"/>
            <a:ext cx="144142" cy="14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30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96" y="108013"/>
            <a:ext cx="4479608" cy="277907"/>
          </a:xfrm>
        </p:spPr>
        <p:txBody>
          <a:bodyPr/>
          <a:lstStyle/>
          <a:p>
            <a:r>
              <a:rPr lang="en-IN" sz="1100" dirty="0"/>
              <a:t>Terminates any process that may hinder encryption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1" r="44425" b="53840"/>
          <a:stretch/>
        </p:blipFill>
        <p:spPr>
          <a:xfrm>
            <a:off x="253169" y="1056104"/>
            <a:ext cx="1621352" cy="536288"/>
          </a:xfrm>
          <a:noFill/>
          <a:ln w="3175"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2" b="36160"/>
          <a:stretch/>
        </p:blipFill>
        <p:spPr>
          <a:xfrm>
            <a:off x="160496" y="1709739"/>
            <a:ext cx="2516029" cy="716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0" t="68511" r="13100" b="12065"/>
          <a:stretch/>
        </p:blipFill>
        <p:spPr>
          <a:xfrm>
            <a:off x="1209676" y="481013"/>
            <a:ext cx="3214688" cy="523875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pic>
        <p:nvPicPr>
          <p:cNvPr id="8" name="Picture 7" descr="C:\Users\abhi-7769\Downloads\pngfind.com-balloons-icon-png-340067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9668" y="417829"/>
            <a:ext cx="914400" cy="381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147763" y="433722"/>
            <a:ext cx="990600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lvl="0" algn="l" rtl="0">
              <a:defRPr lang="en-US" sz="800" dirty="0">
                <a:solidFill>
                  <a:schemeClr val="tx1"/>
                </a:solidFill>
                <a:latin typeface="+mn-lt"/>
              </a:defRPr>
            </a:lvl1pPr>
            <a:lvl2pPr marL="214198" lvl="1" algn="l" rtl="0">
              <a:defRPr lang="en-US" sz="800" dirty="0">
                <a:solidFill>
                  <a:schemeClr val="tx1"/>
                </a:solidFill>
                <a:latin typeface="+mn-lt"/>
              </a:defRPr>
            </a:lvl2pPr>
            <a:lvl3pPr marL="428396" lvl="2" algn="l" rtl="0">
              <a:defRPr lang="en-US" sz="800" dirty="0">
                <a:solidFill>
                  <a:schemeClr val="tx1"/>
                </a:solidFill>
                <a:latin typeface="+mn-lt"/>
              </a:defRPr>
            </a:lvl3pPr>
            <a:lvl4pPr marL="642595" lvl="3" algn="l" rtl="0">
              <a:defRPr lang="en-US" sz="800" dirty="0">
                <a:solidFill>
                  <a:schemeClr val="tx1"/>
                </a:solidFill>
                <a:latin typeface="+mn-lt"/>
              </a:defRPr>
            </a:lvl4pPr>
            <a:lvl5pPr marL="856793" lvl="4" algn="l" rtl="0">
              <a:defRPr lang="en-US" sz="800" dirty="0">
                <a:solidFill>
                  <a:schemeClr val="tx1"/>
                </a:solidFill>
                <a:latin typeface="+mn-lt"/>
              </a:defRPr>
            </a:lvl5pPr>
            <a:lvl6pPr marL="1070991" lvl="5" algn="l" rtl="0">
              <a:defRPr lang="en-US" sz="800" dirty="0">
                <a:solidFill>
                  <a:schemeClr val="tx1"/>
                </a:solidFill>
                <a:latin typeface="+mn-lt"/>
              </a:defRPr>
            </a:lvl6pPr>
            <a:lvl7pPr marL="1285189" lvl="6" algn="l" rtl="0">
              <a:defRPr lang="en-US" sz="800" dirty="0">
                <a:solidFill>
                  <a:schemeClr val="tx1"/>
                </a:solidFill>
                <a:latin typeface="+mn-lt"/>
              </a:defRPr>
            </a:lvl7pPr>
            <a:lvl8pPr marL="1499387" lvl="7" algn="l" rtl="0">
              <a:defRPr lang="en-US" sz="800" dirty="0">
                <a:solidFill>
                  <a:schemeClr val="tx1"/>
                </a:solidFill>
                <a:latin typeface="+mn-lt"/>
              </a:defRPr>
            </a:lvl8pPr>
            <a:lvl9pPr marL="1713586" lvl="8" algn="l" rtl="0">
              <a:defRPr lang="en-US" sz="800" dirty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IN" sz="500" dirty="0">
                <a:latin typeface="Montserrat" pitchFamily="2" charset="0"/>
                <a:ea typeface="Source Sans Pro" pitchFamily="34" charset="0"/>
              </a:rPr>
              <a:t>Note the </a:t>
            </a:r>
            <a:r>
              <a:rPr lang="en-IN" sz="500" b="1" dirty="0">
                <a:latin typeface="Montserrat" pitchFamily="2" charset="0"/>
                <a:ea typeface="Source Sans Pro" pitchFamily="34" charset="0"/>
              </a:rPr>
              <a:t>nmon.exe</a:t>
            </a:r>
            <a:r>
              <a:rPr lang="en-IN" sz="500" dirty="0">
                <a:latin typeface="Montserrat" pitchFamily="2" charset="0"/>
                <a:ea typeface="Source Sans Pro" pitchFamily="34" charset="0"/>
              </a:rPr>
              <a:t> process everywhere!</a:t>
            </a:r>
            <a:endParaRPr lang="en-US" sz="500" dirty="0">
              <a:latin typeface="Montserrat" pitchFamily="2" charset="0"/>
              <a:ea typeface="Source Sans Pro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" r="3571" b="26003"/>
          <a:stretch/>
        </p:blipFill>
        <p:spPr>
          <a:xfrm>
            <a:off x="2124078" y="1085441"/>
            <a:ext cx="2300286" cy="500408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Picture 10" descr="C:\Users\abhi-7769\Downloads\pngfind.com-balloons-icon-png-340067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35717" y="1065705"/>
            <a:ext cx="914400" cy="381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810000" y="1056104"/>
            <a:ext cx="990600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lvl="0" algn="l" rtl="0">
              <a:defRPr lang="en-US" sz="800" dirty="0">
                <a:solidFill>
                  <a:schemeClr val="tx1"/>
                </a:solidFill>
                <a:latin typeface="+mn-lt"/>
              </a:defRPr>
            </a:lvl1pPr>
            <a:lvl2pPr marL="214198" lvl="1" algn="l" rtl="0">
              <a:defRPr lang="en-US" sz="800" dirty="0">
                <a:solidFill>
                  <a:schemeClr val="tx1"/>
                </a:solidFill>
                <a:latin typeface="+mn-lt"/>
              </a:defRPr>
            </a:lvl2pPr>
            <a:lvl3pPr marL="428396" lvl="2" algn="l" rtl="0">
              <a:defRPr lang="en-US" sz="800" dirty="0">
                <a:solidFill>
                  <a:schemeClr val="tx1"/>
                </a:solidFill>
                <a:latin typeface="+mn-lt"/>
              </a:defRPr>
            </a:lvl3pPr>
            <a:lvl4pPr marL="642595" lvl="3" algn="l" rtl="0">
              <a:defRPr lang="en-US" sz="800" dirty="0">
                <a:solidFill>
                  <a:schemeClr val="tx1"/>
                </a:solidFill>
                <a:latin typeface="+mn-lt"/>
              </a:defRPr>
            </a:lvl4pPr>
            <a:lvl5pPr marL="856793" lvl="4" algn="l" rtl="0">
              <a:defRPr lang="en-US" sz="800" dirty="0">
                <a:solidFill>
                  <a:schemeClr val="tx1"/>
                </a:solidFill>
                <a:latin typeface="+mn-lt"/>
              </a:defRPr>
            </a:lvl5pPr>
            <a:lvl6pPr marL="1070991" lvl="5" algn="l" rtl="0">
              <a:defRPr lang="en-US" sz="800" dirty="0">
                <a:solidFill>
                  <a:schemeClr val="tx1"/>
                </a:solidFill>
                <a:latin typeface="+mn-lt"/>
              </a:defRPr>
            </a:lvl6pPr>
            <a:lvl7pPr marL="1285189" lvl="6" algn="l" rtl="0">
              <a:defRPr lang="en-US" sz="800" dirty="0">
                <a:solidFill>
                  <a:schemeClr val="tx1"/>
                </a:solidFill>
                <a:latin typeface="+mn-lt"/>
              </a:defRPr>
            </a:lvl7pPr>
            <a:lvl8pPr marL="1499387" lvl="7" algn="l" rtl="0">
              <a:defRPr lang="en-US" sz="800" dirty="0">
                <a:solidFill>
                  <a:schemeClr val="tx1"/>
                </a:solidFill>
                <a:latin typeface="+mn-lt"/>
              </a:defRPr>
            </a:lvl8pPr>
            <a:lvl9pPr marL="1713586" lvl="8" algn="l" rtl="0">
              <a:defRPr lang="en-US" sz="800" dirty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IN" sz="500" dirty="0">
                <a:latin typeface="Montserrat" pitchFamily="2" charset="0"/>
                <a:ea typeface="Source Sans Pro" pitchFamily="34" charset="0"/>
              </a:rPr>
              <a:t>Deletion of shadow copies is consistent with ransomware execution</a:t>
            </a:r>
            <a:endParaRPr lang="en-US" sz="500" dirty="0">
              <a:latin typeface="Montserrat" pitchFamily="2" charset="0"/>
              <a:ea typeface="Source Sans Pro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727008" y="1870561"/>
            <a:ext cx="207359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tserrat" panose="02000505000000020004" pitchFamily="2" charset="0"/>
              </a:rPr>
              <a:t>Check out this </a:t>
            </a:r>
            <a:r>
              <a:rPr kumimoji="0" lang="en-US" altLang="en-US" sz="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tserrat" panose="02000505000000020004" pitchFamily="2" charset="0"/>
                <a:hlinkClick r:id="rId7"/>
              </a:rPr>
              <a:t>link</a:t>
            </a:r>
            <a:r>
              <a:rPr kumimoji="0" lang="en-US" altLang="en-US" sz="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tserrat" panose="02000505000000020004" pitchFamily="2" charset="0"/>
              </a:rPr>
              <a:t> 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tserrat" panose="02000505000000020004" pitchFamily="2" charset="0"/>
              </a:rPr>
              <a:t>for a list of processes SNAKE kills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798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30" y="1232555"/>
            <a:ext cx="4320540" cy="277907"/>
          </a:xfrm>
        </p:spPr>
        <p:txBody>
          <a:bodyPr/>
          <a:lstStyle/>
          <a:p>
            <a:r>
              <a:rPr lang="en-IN" sz="1000" dirty="0">
                <a:solidFill>
                  <a:srgbClr val="FF0000"/>
                </a:solidFill>
              </a:rPr>
              <a:t>#4: </a:t>
            </a:r>
            <a:r>
              <a:rPr lang="en-IN" sz="1000" dirty="0"/>
              <a:t>Encryption and locking down file/folder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118" y="152400"/>
            <a:ext cx="512763" cy="5127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428" y="336710"/>
            <a:ext cx="144142" cy="14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2186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Encrypts all files except the core Windows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800" dirty="0"/>
              <a:t>After the environment settings are ready, SNAKE searches to encrypt the files in </a:t>
            </a:r>
            <a:r>
              <a:rPr lang="en-US" sz="800" dirty="0" err="1"/>
              <a:t>Recycle.Bin</a:t>
            </a:r>
            <a:r>
              <a:rPr lang="en-US" sz="800" dirty="0"/>
              <a:t> (Trash folder) found at the beginning of the C drive.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After that, the accessible files contained in each folder of the PC are encrypted one after the other.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sz="800" dirty="0"/>
              <a:t>Windows system folders (such as system-based files and Windows folders) are excluded from encryption, so Windows remains operational even when infected with SNAKE.</a:t>
            </a:r>
            <a:endParaRPr lang="en-IN" sz="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" t="39271" r="1289" b="9624"/>
          <a:stretch/>
        </p:blipFill>
        <p:spPr>
          <a:xfrm>
            <a:off x="414338" y="1375653"/>
            <a:ext cx="4107656" cy="325736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09726" y="1665844"/>
            <a:ext cx="274942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600" b="1" dirty="0">
                <a:solidFill>
                  <a:srgbClr val="000000"/>
                </a:solidFill>
                <a:latin typeface="Montserrat" panose="02000505000000020004" pitchFamily="2" charset="0"/>
              </a:rPr>
              <a:t>n</a:t>
            </a:r>
            <a:r>
              <a:rPr kumimoji="0" lang="en-US" altLang="en-US" sz="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tserrat" panose="02000505000000020004" pitchFamily="2" charset="0"/>
              </a:rPr>
              <a:t>mon.exe</a:t>
            </a:r>
            <a:r>
              <a:rPr kumimoji="0" lang="en-US" altLang="en-US" sz="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ontserrat" panose="02000505000000020004" pitchFamily="2" charset="0"/>
              </a:rPr>
              <a:t>, performs</a:t>
            </a:r>
            <a:r>
              <a:rPr kumimoji="0" lang="en-US" altLang="en-US" sz="60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Montserrat" panose="02000505000000020004" pitchFamily="2" charset="0"/>
              </a:rPr>
              <a:t> file encryption</a:t>
            </a:r>
            <a:endParaRPr kumimoji="0" lang="en-US" altLang="en-US" sz="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501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List of files ignored by SNAKE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030" y="568283"/>
            <a:ext cx="4320540" cy="18387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IN" sz="750" dirty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N" sz="750" dirty="0"/>
              <a:t>:\</a:t>
            </a:r>
            <a:r>
              <a:rPr lang="en-IN" sz="750" dirty="0" err="1"/>
              <a:t>Recycle.Bin</a:t>
            </a:r>
            <a:endParaRPr lang="en-IN" sz="750" dirty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N" sz="750" dirty="0"/>
              <a:t>:\</a:t>
            </a:r>
            <a:r>
              <a:rPr lang="en-IN" sz="750" dirty="0" err="1"/>
              <a:t>ProgramData</a:t>
            </a:r>
            <a:endParaRPr lang="en-IN" sz="750" dirty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N" sz="750" dirty="0"/>
              <a:t>:\Users\All Users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N" sz="750" dirty="0"/>
              <a:t>:\Program Files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N" sz="750" dirty="0"/>
              <a:t>:\Local Settings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N" sz="750" dirty="0"/>
              <a:t>:\Boot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N" sz="750" dirty="0"/>
              <a:t>:\System Volume Information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N" sz="750" dirty="0"/>
              <a:t>:\Recovery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N" sz="750" dirty="0"/>
              <a:t>\</a:t>
            </a:r>
            <a:r>
              <a:rPr lang="en-IN" sz="750" dirty="0" err="1"/>
              <a:t>AppData</a:t>
            </a:r>
            <a:r>
              <a:rPr lang="en-IN" sz="750" dirty="0"/>
              <a:t>\</a:t>
            </a:r>
            <a:endParaRPr lang="en-IN" sz="75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763" y="87668"/>
            <a:ext cx="480615" cy="48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37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How does the encryption happen?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750" dirty="0"/>
              <a:t>A footer is added to the end of encrypted file, with the original file name and the AES key encrypted with the RSA public key, and a "EKANS" marker is added to the last 5 bytes to indicate that the file was encrypted with SNAKE.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800" dirty="0"/>
          </a:p>
          <a:p>
            <a:pPr>
              <a:lnSpc>
                <a:spcPct val="150000"/>
              </a:lnSpc>
            </a:pPr>
            <a:endParaRPr lang="en-US" sz="800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6"/>
          <a:stretch/>
        </p:blipFill>
        <p:spPr>
          <a:xfrm>
            <a:off x="814796" y="1305587"/>
            <a:ext cx="2968717" cy="977968"/>
          </a:xfrm>
          <a:prstGeom prst="rect">
            <a:avLst/>
          </a:prstGeom>
        </p:spPr>
      </p:pic>
      <p:pic>
        <p:nvPicPr>
          <p:cNvPr id="5" name="Picture 4" descr="C:\Users\abhi-7769\Downloads\pngfind.com-balloons-icon-png-340067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9831" y="1143084"/>
            <a:ext cx="1328856" cy="55369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779831" y="1155937"/>
            <a:ext cx="137933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lvl="0" algn="l" rtl="0">
              <a:defRPr lang="en-US" sz="800" dirty="0">
                <a:solidFill>
                  <a:schemeClr val="tx1"/>
                </a:solidFill>
                <a:latin typeface="+mn-lt"/>
              </a:defRPr>
            </a:lvl1pPr>
            <a:lvl2pPr marL="214198" lvl="1" algn="l" rtl="0">
              <a:defRPr lang="en-US" sz="800" dirty="0">
                <a:solidFill>
                  <a:schemeClr val="tx1"/>
                </a:solidFill>
                <a:latin typeface="+mn-lt"/>
              </a:defRPr>
            </a:lvl2pPr>
            <a:lvl3pPr marL="428396" lvl="2" algn="l" rtl="0">
              <a:defRPr lang="en-US" sz="800" dirty="0">
                <a:solidFill>
                  <a:schemeClr val="tx1"/>
                </a:solidFill>
                <a:latin typeface="+mn-lt"/>
              </a:defRPr>
            </a:lvl3pPr>
            <a:lvl4pPr marL="642595" lvl="3" algn="l" rtl="0">
              <a:defRPr lang="en-US" sz="800" dirty="0">
                <a:solidFill>
                  <a:schemeClr val="tx1"/>
                </a:solidFill>
                <a:latin typeface="+mn-lt"/>
              </a:defRPr>
            </a:lvl4pPr>
            <a:lvl5pPr marL="856793" lvl="4" algn="l" rtl="0">
              <a:defRPr lang="en-US" sz="800" dirty="0">
                <a:solidFill>
                  <a:schemeClr val="tx1"/>
                </a:solidFill>
                <a:latin typeface="+mn-lt"/>
              </a:defRPr>
            </a:lvl5pPr>
            <a:lvl6pPr marL="1070991" lvl="5" algn="l" rtl="0">
              <a:defRPr lang="en-US" sz="800" dirty="0">
                <a:solidFill>
                  <a:schemeClr val="tx1"/>
                </a:solidFill>
                <a:latin typeface="+mn-lt"/>
              </a:defRPr>
            </a:lvl6pPr>
            <a:lvl7pPr marL="1285189" lvl="6" algn="l" rtl="0">
              <a:defRPr lang="en-US" sz="800" dirty="0">
                <a:solidFill>
                  <a:schemeClr val="tx1"/>
                </a:solidFill>
                <a:latin typeface="+mn-lt"/>
              </a:defRPr>
            </a:lvl7pPr>
            <a:lvl8pPr marL="1499387" lvl="7" algn="l" rtl="0">
              <a:defRPr lang="en-US" sz="800" dirty="0">
                <a:solidFill>
                  <a:schemeClr val="tx1"/>
                </a:solidFill>
                <a:latin typeface="+mn-lt"/>
              </a:defRPr>
            </a:lvl8pPr>
            <a:lvl9pPr marL="1713586" lvl="8" algn="l" rtl="0">
              <a:defRPr lang="en-US" sz="800" dirty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500" dirty="0">
                <a:latin typeface="Montserrat" pitchFamily="2" charset="0"/>
                <a:ea typeface="Source Sans Pro" pitchFamily="34" charset="0"/>
              </a:rPr>
              <a:t>A symmetric key will be used to first encrypt the files, after which it will in turn be encrypted with the attacker's public key.</a:t>
            </a:r>
          </a:p>
        </p:txBody>
      </p:sp>
      <p:sp>
        <p:nvSpPr>
          <p:cNvPr id="7" name="Rectangle 6"/>
          <p:cNvSpPr/>
          <p:nvPr/>
        </p:nvSpPr>
        <p:spPr>
          <a:xfrm>
            <a:off x="751228" y="2324702"/>
            <a:ext cx="3199762" cy="1692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lvl="0" algn="l" rtl="0">
              <a:defRPr lang="en-US" sz="800" dirty="0">
                <a:solidFill>
                  <a:schemeClr val="tx1"/>
                </a:solidFill>
                <a:latin typeface="+mn-lt"/>
              </a:defRPr>
            </a:lvl1pPr>
            <a:lvl2pPr marL="214198" lvl="1" algn="l" rtl="0">
              <a:defRPr lang="en-US" sz="800" dirty="0">
                <a:solidFill>
                  <a:schemeClr val="tx1"/>
                </a:solidFill>
                <a:latin typeface="+mn-lt"/>
              </a:defRPr>
            </a:lvl2pPr>
            <a:lvl3pPr marL="428396" lvl="2" algn="l" rtl="0">
              <a:defRPr lang="en-US" sz="800" dirty="0">
                <a:solidFill>
                  <a:schemeClr val="tx1"/>
                </a:solidFill>
                <a:latin typeface="+mn-lt"/>
              </a:defRPr>
            </a:lvl3pPr>
            <a:lvl4pPr marL="642595" lvl="3" algn="l" rtl="0">
              <a:defRPr lang="en-US" sz="800" dirty="0">
                <a:solidFill>
                  <a:schemeClr val="tx1"/>
                </a:solidFill>
                <a:latin typeface="+mn-lt"/>
              </a:defRPr>
            </a:lvl4pPr>
            <a:lvl5pPr marL="856793" lvl="4" algn="l" rtl="0">
              <a:defRPr lang="en-US" sz="800" dirty="0">
                <a:solidFill>
                  <a:schemeClr val="tx1"/>
                </a:solidFill>
                <a:latin typeface="+mn-lt"/>
              </a:defRPr>
            </a:lvl5pPr>
            <a:lvl6pPr marL="1070991" lvl="5" algn="l" rtl="0">
              <a:defRPr lang="en-US" sz="800" dirty="0">
                <a:solidFill>
                  <a:schemeClr val="tx1"/>
                </a:solidFill>
                <a:latin typeface="+mn-lt"/>
              </a:defRPr>
            </a:lvl6pPr>
            <a:lvl7pPr marL="1285189" lvl="6" algn="l" rtl="0">
              <a:defRPr lang="en-US" sz="800" dirty="0">
                <a:solidFill>
                  <a:schemeClr val="tx1"/>
                </a:solidFill>
                <a:latin typeface="+mn-lt"/>
              </a:defRPr>
            </a:lvl7pPr>
            <a:lvl8pPr marL="1499387" lvl="7" algn="l" rtl="0">
              <a:defRPr lang="en-US" sz="800" dirty="0">
                <a:solidFill>
                  <a:schemeClr val="tx1"/>
                </a:solidFill>
                <a:latin typeface="+mn-lt"/>
              </a:defRPr>
            </a:lvl8pPr>
            <a:lvl9pPr marL="1713586" lvl="8" algn="l" rtl="0">
              <a:defRPr lang="en-US" sz="800" dirty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500" dirty="0">
                <a:solidFill>
                  <a:srgbClr val="FF0000"/>
                </a:solidFill>
                <a:latin typeface="Montserrat" pitchFamily="2" charset="0"/>
                <a:ea typeface="Source Sans Pro" pitchFamily="34" charset="0"/>
              </a:rPr>
              <a:t>The private key is with the attacker, which will only be returned after the ransom payment!</a:t>
            </a:r>
          </a:p>
        </p:txBody>
      </p:sp>
    </p:spTree>
    <p:extLst>
      <p:ext uri="{BB962C8B-B14F-4D97-AF65-F5344CB8AC3E}">
        <p14:creationId xmlns:p14="http://schemas.microsoft.com/office/powerpoint/2010/main" val="974670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1200" dirty="0"/>
              <a:t>After file encryption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24" y="108013"/>
            <a:ext cx="337735" cy="33773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4"/>
          <a:stretch/>
        </p:blipFill>
        <p:spPr>
          <a:xfrm>
            <a:off x="646660" y="771852"/>
            <a:ext cx="2924013" cy="909625"/>
          </a:xfrm>
          <a:ln w="3175">
            <a:solidFill>
              <a:schemeClr val="bg1">
                <a:lumMod val="75000"/>
              </a:schemeClr>
            </a:solidFill>
          </a:ln>
        </p:spPr>
      </p:pic>
      <p:pic>
        <p:nvPicPr>
          <p:cNvPr id="8" name="Picture 7" descr="C:\Users\abhi-7769\Downloads\pngfind.com-balloons-icon-png-340067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5106" y="619870"/>
            <a:ext cx="1209790" cy="504079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949388" y="641774"/>
            <a:ext cx="1235507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lvl="0" algn="l" rtl="0">
              <a:defRPr lang="en-US" sz="800" dirty="0">
                <a:solidFill>
                  <a:schemeClr val="tx1"/>
                </a:solidFill>
                <a:latin typeface="+mn-lt"/>
              </a:defRPr>
            </a:lvl1pPr>
            <a:lvl2pPr marL="214198" lvl="1" algn="l" rtl="0">
              <a:defRPr lang="en-US" sz="800" dirty="0">
                <a:solidFill>
                  <a:schemeClr val="tx1"/>
                </a:solidFill>
                <a:latin typeface="+mn-lt"/>
              </a:defRPr>
            </a:lvl2pPr>
            <a:lvl3pPr marL="428396" lvl="2" algn="l" rtl="0">
              <a:defRPr lang="en-US" sz="800" dirty="0">
                <a:solidFill>
                  <a:schemeClr val="tx1"/>
                </a:solidFill>
                <a:latin typeface="+mn-lt"/>
              </a:defRPr>
            </a:lvl3pPr>
            <a:lvl4pPr marL="642595" lvl="3" algn="l" rtl="0">
              <a:defRPr lang="en-US" sz="800" dirty="0">
                <a:solidFill>
                  <a:schemeClr val="tx1"/>
                </a:solidFill>
                <a:latin typeface="+mn-lt"/>
              </a:defRPr>
            </a:lvl4pPr>
            <a:lvl5pPr marL="856793" lvl="4" algn="l" rtl="0">
              <a:defRPr lang="en-US" sz="800" dirty="0">
                <a:solidFill>
                  <a:schemeClr val="tx1"/>
                </a:solidFill>
                <a:latin typeface="+mn-lt"/>
              </a:defRPr>
            </a:lvl5pPr>
            <a:lvl6pPr marL="1070991" lvl="5" algn="l" rtl="0">
              <a:defRPr lang="en-US" sz="800" dirty="0">
                <a:solidFill>
                  <a:schemeClr val="tx1"/>
                </a:solidFill>
                <a:latin typeface="+mn-lt"/>
              </a:defRPr>
            </a:lvl6pPr>
            <a:lvl7pPr marL="1285189" lvl="6" algn="l" rtl="0">
              <a:defRPr lang="en-US" sz="800" dirty="0">
                <a:solidFill>
                  <a:schemeClr val="tx1"/>
                </a:solidFill>
                <a:latin typeface="+mn-lt"/>
              </a:defRPr>
            </a:lvl7pPr>
            <a:lvl8pPr marL="1499387" lvl="7" algn="l" rtl="0">
              <a:defRPr lang="en-US" sz="800" dirty="0">
                <a:solidFill>
                  <a:schemeClr val="tx1"/>
                </a:solidFill>
                <a:latin typeface="+mn-lt"/>
              </a:defRPr>
            </a:lvl8pPr>
            <a:lvl9pPr marL="1713586" lvl="8" algn="l" rtl="0">
              <a:defRPr lang="en-US" sz="800" dirty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IN" sz="500" dirty="0">
                <a:latin typeface="Montserrat" pitchFamily="2" charset="0"/>
                <a:ea typeface="Source Sans Pro" pitchFamily="34" charset="0"/>
              </a:rPr>
              <a:t>A random 5 character extension, all signature based ransomware detection strategies fail!</a:t>
            </a:r>
            <a:endParaRPr lang="en-US" sz="500" dirty="0">
              <a:latin typeface="Montserrat" pitchFamily="2" charset="0"/>
              <a:ea typeface="Source Sans Pro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5312" y="1928909"/>
            <a:ext cx="3463585" cy="353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600" dirty="0">
                <a:latin typeface="Montserrat" panose="02000505000000020004" pitchFamily="2" charset="0"/>
              </a:rPr>
              <a:t>SNAKE first encrypts all files (without changing file extensions). Once all encryptions are done, it changes all file extensions at a time </a:t>
            </a:r>
            <a:r>
              <a:rPr lang="en-IN" sz="600" dirty="0">
                <a:solidFill>
                  <a:srgbClr val="FF0000"/>
                </a:solidFill>
                <a:latin typeface="Montserrat" panose="02000505000000020004" pitchFamily="2" charset="0"/>
              </a:rPr>
              <a:t>(doc1.docx.ragnar_0DE48AAB)</a:t>
            </a:r>
          </a:p>
        </p:txBody>
      </p:sp>
    </p:spTree>
    <p:extLst>
      <p:ext uri="{BB962C8B-B14F-4D97-AF65-F5344CB8AC3E}">
        <p14:creationId xmlns:p14="http://schemas.microsoft.com/office/powerpoint/2010/main" val="4290920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1200" dirty="0"/>
              <a:t>Encryption happens using default Windows processes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69"/>
          <a:stretch/>
        </p:blipFill>
        <p:spPr>
          <a:xfrm>
            <a:off x="161474" y="1862819"/>
            <a:ext cx="4321175" cy="510527"/>
          </a:xfrm>
          <a:ln w="3175">
            <a:solidFill>
              <a:schemeClr val="bg1">
                <a:lumMod val="7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0" b="1295"/>
          <a:stretch/>
        </p:blipFill>
        <p:spPr>
          <a:xfrm>
            <a:off x="894839" y="663334"/>
            <a:ext cx="2570833" cy="1039594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</p:pic>
      <p:pic>
        <p:nvPicPr>
          <p:cNvPr id="8" name="Picture 7" descr="C:\Users\abhi-7769\Downloads\pngfind.com-balloons-icon-png-340067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5589" y="610270"/>
            <a:ext cx="914400" cy="381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999872" y="600669"/>
            <a:ext cx="990600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lvl="0" algn="l" rtl="0">
              <a:defRPr lang="en-US" sz="800" dirty="0">
                <a:solidFill>
                  <a:schemeClr val="tx1"/>
                </a:solidFill>
                <a:latin typeface="+mn-lt"/>
              </a:defRPr>
            </a:lvl1pPr>
            <a:lvl2pPr marL="214198" lvl="1" algn="l" rtl="0">
              <a:defRPr lang="en-US" sz="800" dirty="0">
                <a:solidFill>
                  <a:schemeClr val="tx1"/>
                </a:solidFill>
                <a:latin typeface="+mn-lt"/>
              </a:defRPr>
            </a:lvl2pPr>
            <a:lvl3pPr marL="428396" lvl="2" algn="l" rtl="0">
              <a:defRPr lang="en-US" sz="800" dirty="0">
                <a:solidFill>
                  <a:schemeClr val="tx1"/>
                </a:solidFill>
                <a:latin typeface="+mn-lt"/>
              </a:defRPr>
            </a:lvl3pPr>
            <a:lvl4pPr marL="642595" lvl="3" algn="l" rtl="0">
              <a:defRPr lang="en-US" sz="800" dirty="0">
                <a:solidFill>
                  <a:schemeClr val="tx1"/>
                </a:solidFill>
                <a:latin typeface="+mn-lt"/>
              </a:defRPr>
            </a:lvl4pPr>
            <a:lvl5pPr marL="856793" lvl="4" algn="l" rtl="0">
              <a:defRPr lang="en-US" sz="800" dirty="0">
                <a:solidFill>
                  <a:schemeClr val="tx1"/>
                </a:solidFill>
                <a:latin typeface="+mn-lt"/>
              </a:defRPr>
            </a:lvl5pPr>
            <a:lvl6pPr marL="1070991" lvl="5" algn="l" rtl="0">
              <a:defRPr lang="en-US" sz="800" dirty="0">
                <a:solidFill>
                  <a:schemeClr val="tx1"/>
                </a:solidFill>
                <a:latin typeface="+mn-lt"/>
              </a:defRPr>
            </a:lvl6pPr>
            <a:lvl7pPr marL="1285189" lvl="6" algn="l" rtl="0">
              <a:defRPr lang="en-US" sz="800" dirty="0">
                <a:solidFill>
                  <a:schemeClr val="tx1"/>
                </a:solidFill>
                <a:latin typeface="+mn-lt"/>
              </a:defRPr>
            </a:lvl7pPr>
            <a:lvl8pPr marL="1499387" lvl="7" algn="l" rtl="0">
              <a:defRPr lang="en-US" sz="800" dirty="0">
                <a:solidFill>
                  <a:schemeClr val="tx1"/>
                </a:solidFill>
                <a:latin typeface="+mn-lt"/>
              </a:defRPr>
            </a:lvl8pPr>
            <a:lvl9pPr marL="1713586" lvl="8" algn="l" rtl="0">
              <a:defRPr lang="en-US" sz="800" dirty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IN" sz="500" dirty="0">
                <a:latin typeface="Montserrat" pitchFamily="2" charset="0"/>
                <a:ea typeface="Source Sans Pro" pitchFamily="34" charset="0"/>
              </a:rPr>
              <a:t>Uses </a:t>
            </a:r>
            <a:r>
              <a:rPr lang="en-IN" sz="500" dirty="0">
                <a:solidFill>
                  <a:srgbClr val="FF0000"/>
                </a:solidFill>
                <a:latin typeface="Montserrat" pitchFamily="2" charset="0"/>
                <a:ea typeface="Source Sans Pro" pitchFamily="34" charset="0"/>
              </a:rPr>
              <a:t>read/Write</a:t>
            </a:r>
            <a:r>
              <a:rPr lang="en-IN" sz="500" dirty="0">
                <a:latin typeface="Montserrat" pitchFamily="2" charset="0"/>
                <a:ea typeface="Source Sans Pro" pitchFamily="34" charset="0"/>
              </a:rPr>
              <a:t> file process from Windows API</a:t>
            </a:r>
            <a:endParaRPr lang="en-US" sz="500" dirty="0">
              <a:latin typeface="Montserrat" pitchFamily="2" charset="0"/>
              <a:ea typeface="Source Sans Pro" pitchFamily="34" charset="0"/>
            </a:endParaRPr>
          </a:p>
        </p:txBody>
      </p:sp>
      <p:pic>
        <p:nvPicPr>
          <p:cNvPr id="10" name="Picture 9" descr="C:\Users\abhi-7769\Downloads\pngfind.com-balloons-icon-png-340067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0889" y="1643401"/>
            <a:ext cx="914400" cy="3810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495172" y="1633800"/>
            <a:ext cx="990600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lvl="0" algn="l" rtl="0">
              <a:defRPr lang="en-US" sz="800" dirty="0">
                <a:solidFill>
                  <a:schemeClr val="tx1"/>
                </a:solidFill>
                <a:latin typeface="+mn-lt"/>
              </a:defRPr>
            </a:lvl1pPr>
            <a:lvl2pPr marL="214198" lvl="1" algn="l" rtl="0">
              <a:defRPr lang="en-US" sz="800" dirty="0">
                <a:solidFill>
                  <a:schemeClr val="tx1"/>
                </a:solidFill>
                <a:latin typeface="+mn-lt"/>
              </a:defRPr>
            </a:lvl2pPr>
            <a:lvl3pPr marL="428396" lvl="2" algn="l" rtl="0">
              <a:defRPr lang="en-US" sz="800" dirty="0">
                <a:solidFill>
                  <a:schemeClr val="tx1"/>
                </a:solidFill>
                <a:latin typeface="+mn-lt"/>
              </a:defRPr>
            </a:lvl3pPr>
            <a:lvl4pPr marL="642595" lvl="3" algn="l" rtl="0">
              <a:defRPr lang="en-US" sz="800" dirty="0">
                <a:solidFill>
                  <a:schemeClr val="tx1"/>
                </a:solidFill>
                <a:latin typeface="+mn-lt"/>
              </a:defRPr>
            </a:lvl4pPr>
            <a:lvl5pPr marL="856793" lvl="4" algn="l" rtl="0">
              <a:defRPr lang="en-US" sz="800" dirty="0">
                <a:solidFill>
                  <a:schemeClr val="tx1"/>
                </a:solidFill>
                <a:latin typeface="+mn-lt"/>
              </a:defRPr>
            </a:lvl5pPr>
            <a:lvl6pPr marL="1070991" lvl="5" algn="l" rtl="0">
              <a:defRPr lang="en-US" sz="800" dirty="0">
                <a:solidFill>
                  <a:schemeClr val="tx1"/>
                </a:solidFill>
                <a:latin typeface="+mn-lt"/>
              </a:defRPr>
            </a:lvl6pPr>
            <a:lvl7pPr marL="1285189" lvl="6" algn="l" rtl="0">
              <a:defRPr lang="en-US" sz="800" dirty="0">
                <a:solidFill>
                  <a:schemeClr val="tx1"/>
                </a:solidFill>
                <a:latin typeface="+mn-lt"/>
              </a:defRPr>
            </a:lvl7pPr>
            <a:lvl8pPr marL="1499387" lvl="7" algn="l" rtl="0">
              <a:defRPr lang="en-US" sz="800" dirty="0">
                <a:solidFill>
                  <a:schemeClr val="tx1"/>
                </a:solidFill>
                <a:latin typeface="+mn-lt"/>
              </a:defRPr>
            </a:lvl8pPr>
            <a:lvl9pPr marL="1713586" lvl="8" algn="l" rtl="0">
              <a:defRPr lang="en-US" sz="800" dirty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IN" sz="500" dirty="0">
                <a:latin typeface="Montserrat" pitchFamily="2" charset="0"/>
                <a:ea typeface="Source Sans Pro" pitchFamily="34" charset="0"/>
              </a:rPr>
              <a:t>Uses </a:t>
            </a:r>
            <a:r>
              <a:rPr lang="en-IN" sz="500" dirty="0">
                <a:solidFill>
                  <a:srgbClr val="FF0000"/>
                </a:solidFill>
                <a:latin typeface="Montserrat" pitchFamily="2" charset="0"/>
                <a:ea typeface="Source Sans Pro" pitchFamily="34" charset="0"/>
              </a:rPr>
              <a:t>Movefile_replace</a:t>
            </a:r>
            <a:r>
              <a:rPr lang="en-IN" sz="500" dirty="0">
                <a:latin typeface="Montserrat" pitchFamily="2" charset="0"/>
                <a:ea typeface="Source Sans Pro" pitchFamily="34" charset="0"/>
              </a:rPr>
              <a:t> to avoid detection, a commonly used process</a:t>
            </a:r>
            <a:endParaRPr lang="en-US" sz="500" dirty="0">
              <a:latin typeface="Montserrat" pitchFamily="2" charset="0"/>
              <a:ea typeface="Source Sans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9840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30" y="1232555"/>
            <a:ext cx="4320540" cy="277907"/>
          </a:xfrm>
        </p:spPr>
        <p:txBody>
          <a:bodyPr/>
          <a:lstStyle/>
          <a:p>
            <a:r>
              <a:rPr lang="en-IN" sz="1000" dirty="0">
                <a:solidFill>
                  <a:srgbClr val="FF0000"/>
                </a:solidFill>
              </a:rPr>
              <a:t>#5: </a:t>
            </a:r>
            <a:r>
              <a:rPr lang="en-IN" sz="1000" dirty="0"/>
              <a:t>Extortion and blackmail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3" y="156883"/>
            <a:ext cx="526477" cy="52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939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Disabling all previously modified firewall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030" y="632478"/>
            <a:ext cx="4320540" cy="18387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800" dirty="0"/>
              <a:t>When all encryption are completed, SNAKE disables all firewalls with the following command:</a:t>
            </a:r>
          </a:p>
          <a:p>
            <a:pPr marL="214198" lvl="1" indent="0">
              <a:buNone/>
            </a:pPr>
            <a:endParaRPr lang="en-US" dirty="0"/>
          </a:p>
          <a:p>
            <a:pPr marL="214198" lvl="1" indent="0">
              <a:buNone/>
            </a:pPr>
            <a:endParaRPr lang="en-US" sz="750" dirty="0">
              <a:solidFill>
                <a:srgbClr val="FF0000"/>
              </a:solidFill>
            </a:endParaRPr>
          </a:p>
          <a:p>
            <a:pPr marL="214198" lvl="1" indent="0">
              <a:buNone/>
            </a:pPr>
            <a:endParaRPr lang="en-US" sz="75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800" dirty="0"/>
              <a:t>SNAKE performs a series of tasks- </a:t>
            </a:r>
          </a:p>
          <a:p>
            <a:pPr lvl="1">
              <a:lnSpc>
                <a:spcPct val="150000"/>
              </a:lnSpc>
            </a:pPr>
            <a:r>
              <a:rPr lang="en-US" sz="700" dirty="0"/>
              <a:t> Blocks network communications in the firewall prior to encrypting files,</a:t>
            </a:r>
          </a:p>
          <a:p>
            <a:pPr lvl="1">
              <a:lnSpc>
                <a:spcPct val="150000"/>
              </a:lnSpc>
            </a:pPr>
            <a:r>
              <a:rPr lang="en-US" sz="700" dirty="0"/>
              <a:t>Prevents recovery activities and monitoring across the network during file encryption,</a:t>
            </a:r>
          </a:p>
          <a:p>
            <a:pPr lvl="1">
              <a:lnSpc>
                <a:spcPct val="150000"/>
              </a:lnSpc>
            </a:pPr>
            <a:r>
              <a:rPr lang="en-US" sz="700" dirty="0"/>
              <a:t>After file encryption is complete, removes the blocks.</a:t>
            </a:r>
            <a:br>
              <a:rPr lang="en-US" sz="700" dirty="0"/>
            </a:br>
            <a:endParaRPr lang="en-IN" sz="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4" r="49478" b="82258"/>
          <a:stretch/>
        </p:blipFill>
        <p:spPr>
          <a:xfrm>
            <a:off x="982857" y="1087990"/>
            <a:ext cx="2425361" cy="13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57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030" y="713441"/>
            <a:ext cx="4320540" cy="1838775"/>
          </a:xfrm>
        </p:spPr>
        <p:txBody>
          <a:bodyPr/>
          <a:lstStyle/>
          <a:p>
            <a:pPr>
              <a:lnSpc>
                <a:spcPct val="250000"/>
              </a:lnSpc>
            </a:pPr>
            <a:r>
              <a:rPr lang="en-US" sz="800" dirty="0"/>
              <a:t>Typical ransomware attack kill-chain </a:t>
            </a:r>
          </a:p>
          <a:p>
            <a:pPr>
              <a:lnSpc>
                <a:spcPct val="250000"/>
              </a:lnSpc>
            </a:pPr>
            <a:r>
              <a:rPr lang="en-US" sz="800" dirty="0"/>
              <a:t>Why is snake ransomware darker than the others? </a:t>
            </a:r>
          </a:p>
          <a:p>
            <a:pPr>
              <a:lnSpc>
                <a:spcPct val="250000"/>
              </a:lnSpc>
            </a:pPr>
            <a:r>
              <a:rPr lang="en-US" sz="800" dirty="0"/>
              <a:t>Analyzing the internal working of SNAKE</a:t>
            </a:r>
          </a:p>
          <a:p>
            <a:pPr>
              <a:lnSpc>
                <a:spcPct val="250000"/>
              </a:lnSpc>
            </a:pPr>
            <a:r>
              <a:rPr lang="en-US" sz="800" dirty="0"/>
              <a:t>Antidote to the venom: Detection and mitigation strategy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24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1200" dirty="0"/>
              <a:t>The typical text file with a ransom note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" t="951" r="733" b="1034"/>
          <a:stretch/>
        </p:blipFill>
        <p:spPr>
          <a:xfrm>
            <a:off x="936747" y="606933"/>
            <a:ext cx="2555415" cy="1540844"/>
          </a:xfrm>
          <a:ln>
            <a:solidFill>
              <a:srgbClr val="FF0000"/>
            </a:solidFill>
          </a:ln>
        </p:spPr>
      </p:pic>
      <p:pic>
        <p:nvPicPr>
          <p:cNvPr id="5" name="Picture 4" descr="C:\Users\abhi-7769\Downloads\pngfind.com-balloons-icon-png-340067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3221" y="385920"/>
            <a:ext cx="1328856" cy="55369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047979" y="470592"/>
            <a:ext cx="1379339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lvl="0" algn="l" rtl="0">
              <a:defRPr lang="en-US" sz="800" dirty="0">
                <a:solidFill>
                  <a:schemeClr val="tx1"/>
                </a:solidFill>
                <a:latin typeface="+mn-lt"/>
              </a:defRPr>
            </a:lvl1pPr>
            <a:lvl2pPr marL="214198" lvl="1" algn="l" rtl="0">
              <a:defRPr lang="en-US" sz="800" dirty="0">
                <a:solidFill>
                  <a:schemeClr val="tx1"/>
                </a:solidFill>
                <a:latin typeface="+mn-lt"/>
              </a:defRPr>
            </a:lvl2pPr>
            <a:lvl3pPr marL="428396" lvl="2" algn="l" rtl="0">
              <a:defRPr lang="en-US" sz="800" dirty="0">
                <a:solidFill>
                  <a:schemeClr val="tx1"/>
                </a:solidFill>
                <a:latin typeface="+mn-lt"/>
              </a:defRPr>
            </a:lvl3pPr>
            <a:lvl4pPr marL="642595" lvl="3" algn="l" rtl="0">
              <a:defRPr lang="en-US" sz="800" dirty="0">
                <a:solidFill>
                  <a:schemeClr val="tx1"/>
                </a:solidFill>
                <a:latin typeface="+mn-lt"/>
              </a:defRPr>
            </a:lvl4pPr>
            <a:lvl5pPr marL="856793" lvl="4" algn="l" rtl="0">
              <a:defRPr lang="en-US" sz="800" dirty="0">
                <a:solidFill>
                  <a:schemeClr val="tx1"/>
                </a:solidFill>
                <a:latin typeface="+mn-lt"/>
              </a:defRPr>
            </a:lvl5pPr>
            <a:lvl6pPr marL="1070991" lvl="5" algn="l" rtl="0">
              <a:defRPr lang="en-US" sz="800" dirty="0">
                <a:solidFill>
                  <a:schemeClr val="tx1"/>
                </a:solidFill>
                <a:latin typeface="+mn-lt"/>
              </a:defRPr>
            </a:lvl6pPr>
            <a:lvl7pPr marL="1285189" lvl="6" algn="l" rtl="0">
              <a:defRPr lang="en-US" sz="800" dirty="0">
                <a:solidFill>
                  <a:schemeClr val="tx1"/>
                </a:solidFill>
                <a:latin typeface="+mn-lt"/>
              </a:defRPr>
            </a:lvl7pPr>
            <a:lvl8pPr marL="1499387" lvl="7" algn="l" rtl="0">
              <a:defRPr lang="en-US" sz="800" dirty="0">
                <a:solidFill>
                  <a:schemeClr val="tx1"/>
                </a:solidFill>
                <a:latin typeface="+mn-lt"/>
              </a:defRPr>
            </a:lvl8pPr>
            <a:lvl9pPr marL="1713586" lvl="8" algn="l" rtl="0">
              <a:defRPr lang="en-US" sz="800" dirty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500" dirty="0">
                <a:latin typeface="Montserrat" pitchFamily="2" charset="0"/>
                <a:ea typeface="Source Sans Pro" pitchFamily="34" charset="0"/>
              </a:rPr>
              <a:t>Drops a ransom note only on the DC, does not encrypt files on the DC</a:t>
            </a:r>
          </a:p>
          <a:p>
            <a:r>
              <a:rPr lang="en-US" sz="500" dirty="0">
                <a:latin typeface="Montserrat" pitchFamily="2" charset="0"/>
                <a:ea typeface="Source Sans Pro" pitchFamily="34" charset="0"/>
              </a:rPr>
              <a:t>(C:/users/public/desktop)</a:t>
            </a:r>
          </a:p>
        </p:txBody>
      </p:sp>
      <p:sp>
        <p:nvSpPr>
          <p:cNvPr id="9" name="Rectangle 8"/>
          <p:cNvSpPr/>
          <p:nvPr/>
        </p:nvSpPr>
        <p:spPr>
          <a:xfrm>
            <a:off x="706036" y="2232449"/>
            <a:ext cx="393632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600" dirty="0">
                <a:latin typeface="Montserrat" panose="02000505000000020004" pitchFamily="2" charset="0"/>
              </a:rPr>
              <a:t>This is secondary evidence to the fact the attackers assume admin privilege!</a:t>
            </a:r>
          </a:p>
        </p:txBody>
      </p:sp>
    </p:spTree>
    <p:extLst>
      <p:ext uri="{BB962C8B-B14F-4D97-AF65-F5344CB8AC3E}">
        <p14:creationId xmlns:p14="http://schemas.microsoft.com/office/powerpoint/2010/main" val="42255866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455" y="1294716"/>
            <a:ext cx="4320540" cy="277907"/>
          </a:xfrm>
        </p:spPr>
        <p:txBody>
          <a:bodyPr/>
          <a:lstStyle/>
          <a:p>
            <a:r>
              <a:rPr lang="en-IN" sz="1000" dirty="0"/>
              <a:t>Detecting and mitigating SNAKE ransomware (and others)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250" y="138112"/>
            <a:ext cx="492125" cy="4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194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30" y="118009"/>
            <a:ext cx="4320540" cy="277907"/>
          </a:xfrm>
        </p:spPr>
        <p:txBody>
          <a:bodyPr/>
          <a:lstStyle/>
          <a:p>
            <a:r>
              <a:rPr lang="en-IN" sz="1200" dirty="0"/>
              <a:t>Monitor user logons (especially remote)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030" y="665816"/>
            <a:ext cx="4320540" cy="1838775"/>
          </a:xfrm>
        </p:spPr>
        <p:txBody>
          <a:bodyPr>
            <a:normAutofit/>
          </a:bodyPr>
          <a:lstStyle/>
          <a:p>
            <a:r>
              <a:rPr lang="en-IN" sz="800" dirty="0"/>
              <a:t>Monitor user logons, ensure you-</a:t>
            </a:r>
          </a:p>
          <a:p>
            <a:pPr marL="0" indent="0">
              <a:buNone/>
            </a:pPr>
            <a:endParaRPr lang="en-IN" sz="800" dirty="0"/>
          </a:p>
          <a:p>
            <a:pPr lvl="1">
              <a:lnSpc>
                <a:spcPct val="200000"/>
              </a:lnSpc>
            </a:pPr>
            <a:r>
              <a:rPr lang="en-IN" sz="700" dirty="0"/>
              <a:t>Enforce a network policy for all user logons </a:t>
            </a:r>
          </a:p>
          <a:p>
            <a:pPr lvl="1">
              <a:lnSpc>
                <a:spcPct val="200000"/>
              </a:lnSpc>
            </a:pPr>
            <a:r>
              <a:rPr lang="en-IN" sz="700" dirty="0"/>
              <a:t>Monitor RDP, gateway, NPS, Radius and VPN logons, have a system in place to monitor logons from unknown IP addresses and hostnames</a:t>
            </a:r>
          </a:p>
          <a:p>
            <a:pPr lvl="1">
              <a:lnSpc>
                <a:spcPct val="200000"/>
              </a:lnSpc>
            </a:pPr>
            <a:r>
              <a:rPr lang="en-IN" sz="700" dirty="0"/>
              <a:t>Enforce MFA for remote logons for added security</a:t>
            </a:r>
          </a:p>
          <a:p>
            <a:pPr lvl="1">
              <a:lnSpc>
                <a:spcPct val="200000"/>
              </a:lnSpc>
            </a:pPr>
            <a:r>
              <a:rPr lang="en-IN" sz="700" dirty="0"/>
              <a:t>Capture account logon failures (indications of potential brute-force attacks) </a:t>
            </a:r>
          </a:p>
          <a:p>
            <a:pPr lvl="1">
              <a:lnSpc>
                <a:spcPct val="200000"/>
              </a:lnSpc>
            </a:pPr>
            <a:r>
              <a:rPr lang="en-IN" sz="700" dirty="0"/>
              <a:t>Changes in user behaviour - a user logging on at odd hours/ accessing a host for the first time?</a:t>
            </a:r>
          </a:p>
          <a:p>
            <a:pPr lvl="1">
              <a:lnSpc>
                <a:spcPct val="150000"/>
              </a:lnSpc>
            </a:pPr>
            <a:endParaRPr lang="en-IN" dirty="0"/>
          </a:p>
          <a:p>
            <a:pPr lvl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49278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1200" dirty="0"/>
              <a:t>Monitor anomalies across your servers and firewalls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030" y="765829"/>
            <a:ext cx="4320540" cy="1838775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IN" sz="750" dirty="0"/>
              <a:t>A list of processes suddenly killed/shutdown? </a:t>
            </a:r>
          </a:p>
          <a:p>
            <a:pPr>
              <a:lnSpc>
                <a:spcPct val="200000"/>
              </a:lnSpc>
            </a:pPr>
            <a:r>
              <a:rPr lang="en-IN" sz="750" dirty="0"/>
              <a:t>Mysterious, unknown processes created on member servers? </a:t>
            </a:r>
          </a:p>
          <a:p>
            <a:pPr>
              <a:lnSpc>
                <a:spcPct val="200000"/>
              </a:lnSpc>
            </a:pPr>
            <a:r>
              <a:rPr lang="en-IN" sz="750" dirty="0"/>
              <a:t>Changes to firewall rules, attempts to block inbound and outbound communication? </a:t>
            </a:r>
          </a:p>
          <a:p>
            <a:pPr>
              <a:lnSpc>
                <a:spcPct val="200000"/>
              </a:lnSpc>
            </a:pPr>
            <a:r>
              <a:rPr lang="en-IN" sz="750" dirty="0"/>
              <a:t>Firewall traffic, website traffic, and more importantly is the source’s IP legitimate?</a:t>
            </a:r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160608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Track all your files and folders for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030" y="822044"/>
            <a:ext cx="4320540" cy="1838775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IN" sz="750" dirty="0"/>
              <a:t>Deletions of shadow copies (</a:t>
            </a:r>
            <a:r>
              <a:rPr lang="en-IN" sz="800" dirty="0" err="1">
                <a:solidFill>
                  <a:srgbClr val="000000"/>
                </a:solidFill>
                <a:latin typeface="Verdana" panose="020B0604030504040204" pitchFamily="34" charset="0"/>
              </a:rPr>
              <a:t>vssadmin</a:t>
            </a:r>
            <a:r>
              <a:rPr lang="en-IN" sz="800" dirty="0">
                <a:solidFill>
                  <a:srgbClr val="000000"/>
                </a:solidFill>
                <a:latin typeface="Verdana" panose="020B0604030504040204" pitchFamily="34" charset="0"/>
              </a:rPr>
              <a:t> list shadows</a:t>
            </a:r>
            <a:r>
              <a:rPr lang="en-IN" sz="750" dirty="0"/>
              <a:t>) of servers in the network. </a:t>
            </a:r>
          </a:p>
          <a:p>
            <a:pPr>
              <a:lnSpc>
                <a:spcPct val="200000"/>
              </a:lnSpc>
            </a:pPr>
            <a:r>
              <a:rPr lang="en-IN" sz="750" dirty="0"/>
              <a:t>File/folders renamed, modified, created or deleted. </a:t>
            </a:r>
          </a:p>
          <a:p>
            <a:pPr marL="0" indent="0">
              <a:lnSpc>
                <a:spcPct val="200000"/>
              </a:lnSpc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278493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542" y="108013"/>
            <a:ext cx="4320540" cy="277907"/>
          </a:xfrm>
        </p:spPr>
        <p:txBody>
          <a:bodyPr/>
          <a:lstStyle/>
          <a:p>
            <a:r>
              <a:rPr lang="en-IN" sz="1200" dirty="0"/>
              <a:t>Track changes on Group policy Objects (GPO)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030" y="627716"/>
            <a:ext cx="4320540" cy="18387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750" dirty="0"/>
              <a:t>Attackers may use the </a:t>
            </a:r>
            <a:r>
              <a:rPr lang="en-IN" sz="750" dirty="0">
                <a:solidFill>
                  <a:srgbClr val="FF0000"/>
                </a:solidFill>
              </a:rPr>
              <a:t>software installation </a:t>
            </a:r>
            <a:r>
              <a:rPr lang="en-IN" sz="750" dirty="0"/>
              <a:t>feature of group policies to propagate ransomware. </a:t>
            </a:r>
          </a:p>
          <a:p>
            <a:pPr>
              <a:lnSpc>
                <a:spcPct val="150000"/>
              </a:lnSpc>
            </a:pPr>
            <a:endParaRPr lang="en-IN" sz="800" dirty="0"/>
          </a:p>
          <a:p>
            <a:pPr>
              <a:lnSpc>
                <a:spcPct val="150000"/>
              </a:lnSpc>
            </a:pPr>
            <a:r>
              <a:rPr lang="en-IN" sz="750" dirty="0"/>
              <a:t>Unauthorized users may be granted </a:t>
            </a:r>
            <a:r>
              <a:rPr lang="en-IN" sz="750" dirty="0">
                <a:solidFill>
                  <a:srgbClr val="FF0000"/>
                </a:solidFill>
              </a:rPr>
              <a:t>remote logon privileges </a:t>
            </a:r>
            <a:r>
              <a:rPr lang="en-IN" sz="750" dirty="0"/>
              <a:t>on a server using group policies.</a:t>
            </a:r>
          </a:p>
          <a:p>
            <a:pPr>
              <a:lnSpc>
                <a:spcPct val="150000"/>
              </a:lnSpc>
            </a:pPr>
            <a:endParaRPr lang="en-IN" sz="800" dirty="0"/>
          </a:p>
          <a:p>
            <a:pPr>
              <a:lnSpc>
                <a:spcPct val="150000"/>
              </a:lnSpc>
            </a:pPr>
            <a:r>
              <a:rPr lang="en-IN" sz="750" dirty="0"/>
              <a:t> Don’t forget to always monitor the </a:t>
            </a:r>
            <a:r>
              <a:rPr lang="en-IN" sz="750" dirty="0">
                <a:solidFill>
                  <a:srgbClr val="FF0000"/>
                </a:solidFill>
              </a:rPr>
              <a:t>(SYSVOL)\</a:t>
            </a:r>
            <a:r>
              <a:rPr lang="en-IN" sz="750" dirty="0" err="1">
                <a:solidFill>
                  <a:srgbClr val="FF0000"/>
                </a:solidFill>
              </a:rPr>
              <a:t>domainname</a:t>
            </a:r>
            <a:r>
              <a:rPr lang="en-IN" sz="750" dirty="0">
                <a:solidFill>
                  <a:srgbClr val="FF0000"/>
                </a:solidFill>
              </a:rPr>
              <a:t>\scripts) </a:t>
            </a:r>
            <a:r>
              <a:rPr lang="en-IN" sz="750" b="1" dirty="0"/>
              <a:t>folder across your domain controllers to detect the presence of ransomware. </a:t>
            </a:r>
            <a:endParaRPr lang="en-IN" sz="750" dirty="0"/>
          </a:p>
        </p:txBody>
      </p:sp>
    </p:spTree>
    <p:extLst>
      <p:ext uri="{BB962C8B-B14F-4D97-AF65-F5344CB8AC3E}">
        <p14:creationId xmlns:p14="http://schemas.microsoft.com/office/powerpoint/2010/main" val="41551377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1200" dirty="0"/>
              <a:t>Proactively track administrator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030" y="708678"/>
            <a:ext cx="4320540" cy="183877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IN" sz="750" dirty="0"/>
              <a:t>Password reset/changed for an administrator account? </a:t>
            </a:r>
          </a:p>
          <a:p>
            <a:pPr>
              <a:lnSpc>
                <a:spcPct val="200000"/>
              </a:lnSpc>
            </a:pPr>
            <a:r>
              <a:rPr lang="en-IN" sz="750" dirty="0"/>
              <a:t>An unauthorized user added to an admin group? </a:t>
            </a:r>
          </a:p>
          <a:p>
            <a:pPr>
              <a:lnSpc>
                <a:spcPct val="200000"/>
              </a:lnSpc>
            </a:pPr>
            <a:r>
              <a:rPr lang="en-IN" sz="750" dirty="0"/>
              <a:t>An explicit ACE/ACL modification on a user account?</a:t>
            </a:r>
          </a:p>
          <a:p>
            <a:pPr>
              <a:lnSpc>
                <a:spcPct val="200000"/>
              </a:lnSpc>
            </a:pPr>
            <a:r>
              <a:rPr lang="en-IN" sz="750" dirty="0"/>
              <a:t>Users running malicious scripts on their workstations?</a:t>
            </a:r>
          </a:p>
          <a:p>
            <a:pPr>
              <a:lnSpc>
                <a:spcPct val="200000"/>
              </a:lnSpc>
            </a:pPr>
            <a:r>
              <a:rPr lang="en-IN" sz="750" dirty="0"/>
              <a:t>User given explicit logon rights to a DC? </a:t>
            </a:r>
          </a:p>
          <a:p>
            <a:pPr>
              <a:lnSpc>
                <a:spcPct val="200000"/>
              </a:lnSpc>
            </a:pPr>
            <a:endParaRPr lang="en-IN" sz="800" dirty="0"/>
          </a:p>
          <a:p>
            <a:pPr marL="0" indent="0">
              <a:lnSpc>
                <a:spcPct val="200000"/>
              </a:lnSpc>
              <a:buNone/>
            </a:pPr>
            <a:endParaRPr lang="en-IN" sz="800" dirty="0"/>
          </a:p>
        </p:txBody>
      </p:sp>
    </p:spTree>
    <p:extLst>
      <p:ext uri="{BB962C8B-B14F-4D97-AF65-F5344CB8AC3E}">
        <p14:creationId xmlns:p14="http://schemas.microsoft.com/office/powerpoint/2010/main" val="15177282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https://www.mbsd.jp/blog/20200623.html</a:t>
            </a:r>
          </a:p>
        </p:txBody>
      </p:sp>
    </p:spTree>
    <p:extLst>
      <p:ext uri="{BB962C8B-B14F-4D97-AF65-F5344CB8AC3E}">
        <p14:creationId xmlns:p14="http://schemas.microsoft.com/office/powerpoint/2010/main" val="4458878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We can help.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429" y="1023413"/>
            <a:ext cx="1722992" cy="699211"/>
          </a:xfrm>
        </p:spPr>
      </p:pic>
      <p:sp>
        <p:nvSpPr>
          <p:cNvPr id="5" name="Rectangle 4"/>
          <p:cNvSpPr/>
          <p:nvPr/>
        </p:nvSpPr>
        <p:spPr>
          <a:xfrm>
            <a:off x="1087112" y="1938283"/>
            <a:ext cx="324021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700" dirty="0">
                <a:solidFill>
                  <a:srgbClr val="FF0000"/>
                </a:solidFill>
                <a:latin typeface="Montserrat" panose="02000505000000020004" pitchFamily="2" charset="0"/>
              </a:rPr>
              <a:t>A single console for defending against ransomware attacks. </a:t>
            </a:r>
          </a:p>
        </p:txBody>
      </p:sp>
    </p:spTree>
    <p:extLst>
      <p:ext uri="{BB962C8B-B14F-4D97-AF65-F5344CB8AC3E}">
        <p14:creationId xmlns:p14="http://schemas.microsoft.com/office/powerpoint/2010/main" val="19997726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800600" cy="26971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794956" cy="269716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596" y="1375915"/>
            <a:ext cx="4800600" cy="470332"/>
          </a:xfrm>
        </p:spPr>
        <p:txBody>
          <a:bodyPr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z="1000" dirty="0">
                <a:cs typeface="Museo Sans 300"/>
              </a:rPr>
              <a:t>abi@manageengine.com</a:t>
            </a:r>
          </a:p>
        </p:txBody>
      </p:sp>
      <p:sp>
        <p:nvSpPr>
          <p:cNvPr id="7" name="Rectangle 6"/>
          <p:cNvSpPr/>
          <p:nvPr/>
        </p:nvSpPr>
        <p:spPr>
          <a:xfrm>
            <a:off x="4442" y="976799"/>
            <a:ext cx="480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Montserrat" panose="02000505000000020004" pitchFamily="2" charset="0"/>
                <a:cs typeface="Museo Sans 500"/>
              </a:rPr>
              <a:t>Thank you!</a:t>
            </a:r>
          </a:p>
        </p:txBody>
      </p:sp>
      <p:sp>
        <p:nvSpPr>
          <p:cNvPr id="8" name="Rectangle 7"/>
          <p:cNvSpPr/>
          <p:nvPr/>
        </p:nvSpPr>
        <p:spPr>
          <a:xfrm>
            <a:off x="2080572" y="1369917"/>
            <a:ext cx="648000" cy="28800"/>
          </a:xfrm>
          <a:prstGeom prst="rect">
            <a:avLst/>
          </a:prstGeom>
          <a:solidFill>
            <a:srgbClr val="F9C6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ME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729" y="572294"/>
            <a:ext cx="978014" cy="17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746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93" y="108013"/>
            <a:ext cx="4560570" cy="277907"/>
          </a:xfrm>
        </p:spPr>
        <p:txBody>
          <a:bodyPr/>
          <a:lstStyle/>
          <a:p>
            <a:r>
              <a:rPr lang="en-IN" dirty="0"/>
              <a:t>Anatomy of a ransomware attack – It all starts with a click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1"/>
          <a:stretch/>
        </p:blipFill>
        <p:spPr>
          <a:xfrm>
            <a:off x="732657" y="530156"/>
            <a:ext cx="3102438" cy="1932093"/>
          </a:xfrm>
        </p:spPr>
      </p:pic>
    </p:spTree>
    <p:extLst>
      <p:ext uri="{BB962C8B-B14F-4D97-AF65-F5344CB8AC3E}">
        <p14:creationId xmlns:p14="http://schemas.microsoft.com/office/powerpoint/2010/main" val="928683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EKANS – A new species of ransomware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73" y="976875"/>
            <a:ext cx="1695064" cy="131665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" y="658194"/>
            <a:ext cx="2245061" cy="109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80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Why is SNAKE darker than typical ransomware?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00" y="918703"/>
            <a:ext cx="846245" cy="97691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1431164" y="898835"/>
            <a:ext cx="376659" cy="178132"/>
          </a:xfrm>
          <a:prstGeom prst="line">
            <a:avLst/>
          </a:prstGeom>
          <a:ln w="63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07823" y="795541"/>
            <a:ext cx="289480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650" dirty="0">
                <a:latin typeface="Montserrat" panose="02000505000000020004" pitchFamily="2" charset="0"/>
              </a:rPr>
              <a:t>Unlike other malware, snake </a:t>
            </a:r>
            <a:r>
              <a:rPr lang="en-IN" sz="650" dirty="0">
                <a:solidFill>
                  <a:srgbClr val="FF0000"/>
                </a:solidFill>
                <a:latin typeface="Montserrat" panose="02000505000000020004" pitchFamily="2" charset="0"/>
              </a:rPr>
              <a:t>disables remote management </a:t>
            </a:r>
            <a:r>
              <a:rPr lang="en-IN" sz="650" dirty="0">
                <a:latin typeface="Montserrat" panose="02000505000000020004" pitchFamily="2" charset="0"/>
              </a:rPr>
              <a:t>(Basic for Windows environment administration)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431164" y="1320296"/>
            <a:ext cx="301016" cy="0"/>
          </a:xfrm>
          <a:prstGeom prst="line">
            <a:avLst/>
          </a:prstGeom>
          <a:ln w="63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32180" y="1151019"/>
            <a:ext cx="282839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" dirty="0">
                <a:latin typeface="Montserrat" panose="02000505000000020004" pitchFamily="2" charset="0"/>
              </a:rPr>
              <a:t>Has a </a:t>
            </a:r>
            <a:r>
              <a:rPr lang="en-US" sz="650" dirty="0">
                <a:solidFill>
                  <a:srgbClr val="FF0000"/>
                </a:solidFill>
                <a:latin typeface="Montserrat" panose="02000505000000020004" pitchFamily="2" charset="0"/>
              </a:rPr>
              <a:t>static 'kill list‘ of processes</a:t>
            </a:r>
            <a:r>
              <a:rPr lang="en-US" sz="650" dirty="0">
                <a:latin typeface="Montserrat" panose="02000505000000020004" pitchFamily="2" charset="0"/>
              </a:rPr>
              <a:t>. This level of intentionality previously absent from ransomware</a:t>
            </a:r>
            <a:endParaRPr lang="en-IN" sz="650" dirty="0">
              <a:latin typeface="Montserrat" panose="02000505000000020004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430134" y="1549397"/>
            <a:ext cx="301016" cy="141757"/>
          </a:xfrm>
          <a:prstGeom prst="line">
            <a:avLst/>
          </a:prstGeom>
          <a:ln w="63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91798" y="1828870"/>
            <a:ext cx="301016" cy="141757"/>
          </a:xfrm>
          <a:prstGeom prst="line">
            <a:avLst/>
          </a:prstGeom>
          <a:ln w="63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31150" y="1552417"/>
            <a:ext cx="282839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" dirty="0">
                <a:latin typeface="Montserrat" panose="02000505000000020004" pitchFamily="2" charset="0"/>
              </a:rPr>
              <a:t>Uses </a:t>
            </a:r>
            <a:r>
              <a:rPr lang="en-US" sz="650" dirty="0">
                <a:solidFill>
                  <a:srgbClr val="FF0000"/>
                </a:solidFill>
                <a:latin typeface="Montserrat" panose="02000505000000020004" pitchFamily="2" charset="0"/>
              </a:rPr>
              <a:t>legitimate Windows features </a:t>
            </a:r>
            <a:r>
              <a:rPr lang="en-US" sz="650" dirty="0">
                <a:latin typeface="Montserrat" panose="02000505000000020004" pitchFamily="2" charset="0"/>
              </a:rPr>
              <a:t>(firewalls, group policies, WMI) to block communication and spread across the network.</a:t>
            </a:r>
            <a:endParaRPr lang="en-IN" sz="650" dirty="0">
              <a:latin typeface="Montserrat" panose="02000505000000020004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32180" y="1895617"/>
            <a:ext cx="282839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" dirty="0">
                <a:latin typeface="Montserrat" panose="02000505000000020004" pitchFamily="2" charset="0"/>
              </a:rPr>
              <a:t>It </a:t>
            </a:r>
            <a:r>
              <a:rPr lang="en-US" sz="650" dirty="0">
                <a:solidFill>
                  <a:srgbClr val="FF0000"/>
                </a:solidFill>
                <a:latin typeface="Montserrat" panose="02000505000000020004" pitchFamily="2" charset="0"/>
              </a:rPr>
              <a:t>cripples every single computer </a:t>
            </a:r>
            <a:r>
              <a:rPr lang="en-US" sz="650" dirty="0">
                <a:latin typeface="Montserrat" panose="02000505000000020004" pitchFamily="2" charset="0"/>
              </a:rPr>
              <a:t>in the network, unlike other ransomware</a:t>
            </a:r>
            <a:endParaRPr lang="en-IN" sz="650" dirty="0"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25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SNAKE ransomware attack kill-chain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19" y="903311"/>
            <a:ext cx="3901981" cy="66629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51" y="917061"/>
            <a:ext cx="242464" cy="2424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951" y="903311"/>
            <a:ext cx="218417" cy="2184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086" y="925661"/>
            <a:ext cx="253514" cy="2535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475" y="984608"/>
            <a:ext cx="137120" cy="1371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471" y="903311"/>
            <a:ext cx="251849" cy="251849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761372" y="1408239"/>
            <a:ext cx="0" cy="16136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76159" y="1408239"/>
            <a:ext cx="0" cy="16136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6" idx="2"/>
          </p:cNvCxnSpPr>
          <p:nvPr/>
        </p:nvCxnSpPr>
        <p:spPr>
          <a:xfrm>
            <a:off x="2332509" y="1407335"/>
            <a:ext cx="1" cy="16226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117182" y="1407334"/>
            <a:ext cx="0" cy="16227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95377" y="1407333"/>
            <a:ext cx="0" cy="16227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478003" y="1598431"/>
            <a:ext cx="566737" cy="352425"/>
          </a:xfrm>
          <a:prstGeom prst="roundRect">
            <a:avLst/>
          </a:prstGeom>
          <a:noFill/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TextBox 32"/>
          <p:cNvSpPr txBox="1"/>
          <p:nvPr/>
        </p:nvSpPr>
        <p:spPr>
          <a:xfrm>
            <a:off x="458573" y="1642924"/>
            <a:ext cx="688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" dirty="0">
                <a:latin typeface="Montserrat" panose="02000505000000020004" pitchFamily="2" charset="0"/>
              </a:rPr>
              <a:t>Exposed RDP credentials </a:t>
            </a:r>
          </a:p>
          <a:p>
            <a:r>
              <a:rPr lang="en-IN" sz="400" dirty="0">
                <a:solidFill>
                  <a:srgbClr val="FF0000"/>
                </a:solidFill>
                <a:latin typeface="Montserrat" panose="02000505000000020004" pitchFamily="2" charset="0"/>
              </a:rPr>
              <a:t>(Not phishing) 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295400" y="1612969"/>
            <a:ext cx="566737" cy="352425"/>
          </a:xfrm>
          <a:prstGeom prst="roundRect">
            <a:avLst/>
          </a:prstGeom>
          <a:noFill/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TextBox 34"/>
          <p:cNvSpPr txBox="1"/>
          <p:nvPr/>
        </p:nvSpPr>
        <p:spPr>
          <a:xfrm>
            <a:off x="1228869" y="1644360"/>
            <a:ext cx="739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" dirty="0">
                <a:latin typeface="Montserrat" panose="02000505000000020004" pitchFamily="2" charset="0"/>
              </a:rPr>
              <a:t>Disables communications </a:t>
            </a:r>
            <a:r>
              <a:rPr lang="en-IN" sz="400" dirty="0">
                <a:solidFill>
                  <a:srgbClr val="FF0000"/>
                </a:solidFill>
                <a:latin typeface="Montserrat" panose="02000505000000020004" pitchFamily="2" charset="0"/>
              </a:rPr>
              <a:t>(Windows Firewall manipulation)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068795" y="1598077"/>
            <a:ext cx="566737" cy="352425"/>
          </a:xfrm>
          <a:prstGeom prst="roundRect">
            <a:avLst/>
          </a:prstGeom>
          <a:noFill/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TextBox 36"/>
          <p:cNvSpPr txBox="1"/>
          <p:nvPr/>
        </p:nvSpPr>
        <p:spPr>
          <a:xfrm>
            <a:off x="1998115" y="1624855"/>
            <a:ext cx="729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" dirty="0">
                <a:latin typeface="Montserrat" panose="02000505000000020004" pitchFamily="2" charset="0"/>
              </a:rPr>
              <a:t>Eliminate all chances of resurrection </a:t>
            </a:r>
            <a:r>
              <a:rPr lang="en-IN" sz="400" dirty="0">
                <a:solidFill>
                  <a:srgbClr val="FF0000"/>
                </a:solidFill>
                <a:latin typeface="Montserrat" panose="02000505000000020004" pitchFamily="2" charset="0"/>
              </a:rPr>
              <a:t>(Destroys services, VSS copies) 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2853991" y="1590156"/>
            <a:ext cx="566737" cy="352425"/>
          </a:xfrm>
          <a:prstGeom prst="roundRect">
            <a:avLst/>
          </a:prstGeom>
          <a:noFill/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TextBox 38"/>
          <p:cNvSpPr txBox="1"/>
          <p:nvPr/>
        </p:nvSpPr>
        <p:spPr>
          <a:xfrm>
            <a:off x="2798993" y="1582804"/>
            <a:ext cx="692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" dirty="0">
                <a:latin typeface="Montserrat" panose="02000505000000020004" pitchFamily="2" charset="0"/>
              </a:rPr>
              <a:t>Lock down the network</a:t>
            </a:r>
          </a:p>
          <a:p>
            <a:r>
              <a:rPr lang="en-IN" sz="400" dirty="0">
                <a:solidFill>
                  <a:srgbClr val="FF0000"/>
                </a:solidFill>
                <a:latin typeface="Montserrat" panose="02000505000000020004" pitchFamily="2" charset="0"/>
              </a:rPr>
              <a:t>(Leaves no signature when encrypting folders)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629306" y="1598431"/>
            <a:ext cx="566737" cy="352425"/>
          </a:xfrm>
          <a:prstGeom prst="roundRect">
            <a:avLst/>
          </a:prstGeom>
          <a:noFill/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2" name="TextBox 41"/>
          <p:cNvSpPr txBox="1"/>
          <p:nvPr/>
        </p:nvSpPr>
        <p:spPr>
          <a:xfrm>
            <a:off x="3583394" y="1619904"/>
            <a:ext cx="729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" dirty="0">
                <a:latin typeface="Montserrat" panose="02000505000000020004" pitchFamily="2" charset="0"/>
              </a:rPr>
              <a:t>Extort ransom for decryption key</a:t>
            </a:r>
          </a:p>
          <a:p>
            <a:r>
              <a:rPr lang="en-IN" sz="400" dirty="0">
                <a:solidFill>
                  <a:srgbClr val="FF0000"/>
                </a:solidFill>
                <a:latin typeface="Montserrat" panose="02000505000000020004" pitchFamily="2" charset="0"/>
              </a:rPr>
              <a:t>(Leaves a note only on DC’s)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5" y="859946"/>
            <a:ext cx="131430" cy="13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32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30" y="1252238"/>
            <a:ext cx="4320540" cy="277907"/>
          </a:xfrm>
        </p:spPr>
        <p:txBody>
          <a:bodyPr/>
          <a:lstStyle/>
          <a:p>
            <a:r>
              <a:rPr lang="en-IN" sz="1000" dirty="0"/>
              <a:t>Analysing the internal working of SNAKE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164" y="177992"/>
            <a:ext cx="1052127" cy="50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59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30" y="1232555"/>
            <a:ext cx="4320540" cy="277907"/>
          </a:xfrm>
        </p:spPr>
        <p:txBody>
          <a:bodyPr/>
          <a:lstStyle/>
          <a:p>
            <a:r>
              <a:rPr lang="en-IN" sz="1000" dirty="0">
                <a:solidFill>
                  <a:srgbClr val="FF0000"/>
                </a:solidFill>
              </a:rPr>
              <a:t>#1: </a:t>
            </a:r>
            <a:r>
              <a:rPr lang="en-IN" sz="1000" dirty="0"/>
              <a:t>Initial infection phase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058" y="73833"/>
            <a:ext cx="584990" cy="5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62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2785</TotalTime>
  <Words>1541</Words>
  <Application>Microsoft Office PowerPoint</Application>
  <PresentationFormat>Custom</PresentationFormat>
  <Paragraphs>174</Paragraphs>
  <Slides>39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Courier New</vt:lpstr>
      <vt:lpstr>Montserrat</vt:lpstr>
      <vt:lpstr>Verdana</vt:lpstr>
      <vt:lpstr>Office Theme</vt:lpstr>
      <vt:lpstr>Combating snake, a new type of ransomware: Detection and mitigation strategy</vt:lpstr>
      <vt:lpstr>The focus is on ransomware –But it doesn’t end there</vt:lpstr>
      <vt:lpstr>Agenda</vt:lpstr>
      <vt:lpstr>Anatomy of a ransomware attack – It all starts with a click</vt:lpstr>
      <vt:lpstr>EKANS – A new species of ransomware</vt:lpstr>
      <vt:lpstr>Why is SNAKE darker than typical ransomware?</vt:lpstr>
      <vt:lpstr>SNAKE ransomware attack kill-chain</vt:lpstr>
      <vt:lpstr>Analysing the internal working of SNAKE</vt:lpstr>
      <vt:lpstr>#1: Initial infection phase</vt:lpstr>
      <vt:lpstr>RDP is a main entry point for intrusion</vt:lpstr>
      <vt:lpstr>External DNS recon to find details of the target domain</vt:lpstr>
      <vt:lpstr>Windows external RDP port brute-force</vt:lpstr>
      <vt:lpstr>Compromised endpoint? Extract RDP creds from memory! </vt:lpstr>
      <vt:lpstr>The “targeting’’ behaviour of SNAKE</vt:lpstr>
      <vt:lpstr>PowerPoint Presentation</vt:lpstr>
      <vt:lpstr>#2: Establishing foothold and blocking all communication</vt:lpstr>
      <vt:lpstr>Disabling firewall communication</vt:lpstr>
      <vt:lpstr>But hold on. There is a catch!</vt:lpstr>
      <vt:lpstr>SNAKE spreads through the domain controller</vt:lpstr>
      <vt:lpstr>#3: Killing multiple processes and backup destruction</vt:lpstr>
      <vt:lpstr>Terminates any process that may hinder encryption</vt:lpstr>
      <vt:lpstr>#4: Encryption and locking down file/folder data</vt:lpstr>
      <vt:lpstr>Encrypts all files except the core Windows files</vt:lpstr>
      <vt:lpstr>List of files ignored by SNAKE</vt:lpstr>
      <vt:lpstr>How does the encryption happen?</vt:lpstr>
      <vt:lpstr>After file encryption</vt:lpstr>
      <vt:lpstr>Encryption happens using default Windows processes</vt:lpstr>
      <vt:lpstr>#5: Extortion and blackmail</vt:lpstr>
      <vt:lpstr>Disabling all previously modified firewall rules</vt:lpstr>
      <vt:lpstr>The typical text file with a ransom note</vt:lpstr>
      <vt:lpstr>Detecting and mitigating SNAKE ransomware (and others)</vt:lpstr>
      <vt:lpstr>Monitor user logons (especially remote)</vt:lpstr>
      <vt:lpstr>Monitor anomalies across your servers and firewalls</vt:lpstr>
      <vt:lpstr>Track all your files and folders for changes</vt:lpstr>
      <vt:lpstr>Track changes on Group policy Objects (GPO)</vt:lpstr>
      <vt:lpstr>Proactively track administrator activities</vt:lpstr>
      <vt:lpstr>Acknowledgements</vt:lpstr>
      <vt:lpstr>We can help. </vt:lpstr>
      <vt:lpstr>abi@manageengine.com</vt:lpstr>
    </vt:vector>
  </TitlesOfParts>
  <Company>Zoho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Mohan Raj</dc:creator>
  <cp:lastModifiedBy>Ram Vaidyanathan</cp:lastModifiedBy>
  <cp:revision>120</cp:revision>
  <dcterms:created xsi:type="dcterms:W3CDTF">2017-02-22T14:57:43Z</dcterms:created>
  <dcterms:modified xsi:type="dcterms:W3CDTF">2020-10-20T15:01:38Z</dcterms:modified>
</cp:coreProperties>
</file>